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812" r:id="rId2"/>
    <p:sldId id="989" r:id="rId3"/>
    <p:sldId id="976" r:id="rId4"/>
    <p:sldId id="973" r:id="rId5"/>
    <p:sldId id="979" r:id="rId6"/>
    <p:sldId id="985" r:id="rId7"/>
    <p:sldId id="983" r:id="rId8"/>
    <p:sldId id="984" r:id="rId9"/>
    <p:sldId id="987" r:id="rId10"/>
    <p:sldId id="996" r:id="rId11"/>
    <p:sldId id="997" r:id="rId12"/>
    <p:sldId id="998" r:id="rId13"/>
    <p:sldId id="999" r:id="rId14"/>
    <p:sldId id="1000" r:id="rId15"/>
    <p:sldId id="949" r:id="rId16"/>
    <p:sldId id="978" r:id="rId17"/>
    <p:sldId id="974" r:id="rId18"/>
    <p:sldId id="977" r:id="rId19"/>
    <p:sldId id="986" r:id="rId20"/>
    <p:sldId id="990" r:id="rId21"/>
    <p:sldId id="960" r:id="rId22"/>
    <p:sldId id="980" r:id="rId23"/>
    <p:sldId id="988" r:id="rId24"/>
    <p:sldId id="262" r:id="rId25"/>
    <p:sldId id="975" r:id="rId26"/>
    <p:sldId id="296" r:id="rId27"/>
    <p:sldId id="1001" r:id="rId28"/>
    <p:sldId id="678" r:id="rId29"/>
    <p:sldId id="685" r:id="rId30"/>
    <p:sldId id="1006" r:id="rId31"/>
    <p:sldId id="1003" r:id="rId32"/>
    <p:sldId id="1005" r:id="rId33"/>
    <p:sldId id="1004" r:id="rId34"/>
    <p:sldId id="1007" r:id="rId35"/>
    <p:sldId id="1008" r:id="rId36"/>
    <p:sldId id="1010" r:id="rId37"/>
    <p:sldId id="1009" r:id="rId38"/>
    <p:sldId id="993" r:id="rId39"/>
    <p:sldId id="956" r:id="rId40"/>
    <p:sldId id="958" r:id="rId41"/>
    <p:sldId id="992" r:id="rId42"/>
    <p:sldId id="1012" r:id="rId43"/>
    <p:sldId id="1013" r:id="rId44"/>
    <p:sldId id="955" r:id="rId45"/>
    <p:sldId id="994" r:id="rId46"/>
    <p:sldId id="957" r:id="rId47"/>
    <p:sldId id="1002" r:id="rId48"/>
    <p:sldId id="953" r:id="rId49"/>
    <p:sldId id="954" r:id="rId50"/>
    <p:sldId id="1015" r:id="rId51"/>
    <p:sldId id="991" r:id="rId52"/>
    <p:sldId id="660" r:id="rId53"/>
    <p:sldId id="971" r:id="rId54"/>
    <p:sldId id="94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75163" autoAdjust="0"/>
  </p:normalViewPr>
  <p:slideViewPr>
    <p:cSldViewPr snapToGrid="0">
      <p:cViewPr varScale="1">
        <p:scale>
          <a:sx n="91" d="100"/>
          <a:sy n="91" d="100"/>
        </p:scale>
        <p:origin x="1404" y="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D01C8-A00F-4A63-AD40-50CA5B7AA550}" type="datetimeFigureOut">
              <a:rPr lang="en-US" smtClean="0"/>
              <a:t>11/14/2025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882E0-15F8-42A4-A332-BBBC91152579}" type="slidenum">
              <a:rPr lang="en-US" smtClean="0"/>
              <a:t>‹#›</a:t>
            </a:fld>
            <a:endParaRPr lang="en-US"/>
          </a:p>
        </p:txBody>
      </p:sp>
    </p:spTree>
    <p:extLst>
      <p:ext uri="{BB962C8B-B14F-4D97-AF65-F5344CB8AC3E}">
        <p14:creationId xmlns:p14="http://schemas.microsoft.com/office/powerpoint/2010/main" val="4086968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209028B-9E3C-481D-8F79-63DDE9F2EC79}" type="datetime1">
              <a:rPr lang="en-US" smtClean="0"/>
              <a:t>11/14/2025</a:t>
            </a:fld>
            <a:endParaRPr lang="en-US" dirty="0"/>
          </a:p>
        </p:txBody>
      </p:sp>
      <p:sp>
        <p:nvSpPr>
          <p:cNvPr id="6" name="Footer Placeholder 5"/>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F55EC67E-402D-4FA6-937E-816E25842894}" type="slidenum">
              <a:rPr lang="en-US" smtClean="0"/>
              <a:t>1</a:t>
            </a:fld>
            <a:endParaRPr lang="en-US" dirty="0"/>
          </a:p>
        </p:txBody>
      </p:sp>
    </p:spTree>
    <p:extLst>
      <p:ext uri="{BB962C8B-B14F-4D97-AF65-F5344CB8AC3E}">
        <p14:creationId xmlns:p14="http://schemas.microsoft.com/office/powerpoint/2010/main" val="27595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4170756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812524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248059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21534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520810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49343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377054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906522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981848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4217023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393223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107018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1870381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371113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747117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24</a:t>
            </a:fld>
            <a:endParaRPr lang="en-US"/>
          </a:p>
        </p:txBody>
      </p:sp>
    </p:spTree>
    <p:extLst>
      <p:ext uri="{BB962C8B-B14F-4D97-AF65-F5344CB8AC3E}">
        <p14:creationId xmlns:p14="http://schemas.microsoft.com/office/powerpoint/2010/main" val="2139498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295598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 channels: simply gated pores that allow the passive flow of ions down their gradient.</a:t>
            </a:r>
            <a:endParaRPr lang="en-US" baseline="0" dirty="0"/>
          </a:p>
          <a:p>
            <a:endParaRPr lang="en-US" baseline="0" dirty="0"/>
          </a:p>
          <a:p>
            <a:r>
              <a:rPr lang="en-US" baseline="0" dirty="0"/>
              <a:t>Ligand gated: channels that are activated by the binding of respective agonists </a:t>
            </a:r>
            <a:r>
              <a:rPr lang="mr-IN" baseline="0" dirty="0"/>
              <a:t>–</a:t>
            </a:r>
            <a:r>
              <a:rPr lang="en-US" baseline="0" dirty="0"/>
              <a:t> then lead to the flux of ions</a:t>
            </a:r>
          </a:p>
          <a:p>
            <a:r>
              <a:rPr lang="en-US" baseline="0" dirty="0"/>
              <a:t>Ex: GABA and glutamate</a:t>
            </a:r>
          </a:p>
          <a:p>
            <a:endParaRPr lang="en-US" baseline="0" dirty="0"/>
          </a:p>
          <a:p>
            <a:r>
              <a:rPr lang="en-US" baseline="0" dirty="0"/>
              <a:t>Voltage gated: activated and inactivated by CHANGES in membrane voltage</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26</a:t>
            </a:fld>
            <a:endParaRPr lang="en-US"/>
          </a:p>
        </p:txBody>
      </p:sp>
    </p:spTree>
    <p:extLst>
      <p:ext uri="{BB962C8B-B14F-4D97-AF65-F5344CB8AC3E}">
        <p14:creationId xmlns:p14="http://schemas.microsoft.com/office/powerpoint/2010/main" val="779066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Ion channels: simply gated pores that allow the passive flow of ions down their gradient.</a:t>
            </a:r>
            <a:endParaRPr lang="en-US" baseline="0" dirty="0"/>
          </a:p>
          <a:p>
            <a:endParaRPr lang="en-US" baseline="0" dirty="0"/>
          </a:p>
          <a:p>
            <a:r>
              <a:rPr lang="en-US" baseline="0" dirty="0"/>
              <a:t>Ligand gated: channels that are activated by the binding of respective agonists </a:t>
            </a:r>
            <a:r>
              <a:rPr lang="mr-IN" baseline="0" dirty="0"/>
              <a:t>–</a:t>
            </a:r>
            <a:r>
              <a:rPr lang="en-US" baseline="0" dirty="0"/>
              <a:t> then lead to the flux of ions</a:t>
            </a:r>
          </a:p>
          <a:p>
            <a:r>
              <a:rPr lang="en-US" baseline="0" dirty="0"/>
              <a:t>Ex: GABA and glutamate</a:t>
            </a:r>
          </a:p>
          <a:p>
            <a:endParaRPr lang="en-US" baseline="0" dirty="0"/>
          </a:p>
          <a:p>
            <a:r>
              <a:rPr lang="en-US" baseline="0" dirty="0"/>
              <a:t>Voltage gated: activated and inactivated by CHANGES in membrane voltage</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27</a:t>
            </a:fld>
            <a:endParaRPr lang="en-US"/>
          </a:p>
        </p:txBody>
      </p:sp>
    </p:spTree>
    <p:extLst>
      <p:ext uri="{BB962C8B-B14F-4D97-AF65-F5344CB8AC3E}">
        <p14:creationId xmlns:p14="http://schemas.microsoft.com/office/powerpoint/2010/main" val="4131459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28</a:t>
            </a:fld>
            <a:endParaRPr lang="en-US"/>
          </a:p>
        </p:txBody>
      </p:sp>
    </p:spTree>
    <p:extLst>
      <p:ext uri="{BB962C8B-B14F-4D97-AF65-F5344CB8AC3E}">
        <p14:creationId xmlns:p14="http://schemas.microsoft.com/office/powerpoint/2010/main" val="2309298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29</a:t>
            </a:fld>
            <a:endParaRPr lang="en-US"/>
          </a:p>
        </p:txBody>
      </p:sp>
    </p:spTree>
    <p:extLst>
      <p:ext uri="{BB962C8B-B14F-4D97-AF65-F5344CB8AC3E}">
        <p14:creationId xmlns:p14="http://schemas.microsoft.com/office/powerpoint/2010/main" val="193074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422331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30</a:t>
            </a:fld>
            <a:endParaRPr lang="en-US"/>
          </a:p>
        </p:txBody>
      </p:sp>
    </p:spTree>
    <p:extLst>
      <p:ext uri="{BB962C8B-B14F-4D97-AF65-F5344CB8AC3E}">
        <p14:creationId xmlns:p14="http://schemas.microsoft.com/office/powerpoint/2010/main" val="4229557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31</a:t>
            </a:fld>
            <a:endParaRPr lang="en-US"/>
          </a:p>
        </p:txBody>
      </p:sp>
    </p:spTree>
    <p:extLst>
      <p:ext uri="{BB962C8B-B14F-4D97-AF65-F5344CB8AC3E}">
        <p14:creationId xmlns:p14="http://schemas.microsoft.com/office/powerpoint/2010/main" val="1584324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32</a:t>
            </a:fld>
            <a:endParaRPr lang="en-US"/>
          </a:p>
        </p:txBody>
      </p:sp>
    </p:spTree>
    <p:extLst>
      <p:ext uri="{BB962C8B-B14F-4D97-AF65-F5344CB8AC3E}">
        <p14:creationId xmlns:p14="http://schemas.microsoft.com/office/powerpoint/2010/main" val="2752277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33</a:t>
            </a:fld>
            <a:endParaRPr lang="en-US"/>
          </a:p>
        </p:txBody>
      </p:sp>
    </p:spTree>
    <p:extLst>
      <p:ext uri="{BB962C8B-B14F-4D97-AF65-F5344CB8AC3E}">
        <p14:creationId xmlns:p14="http://schemas.microsoft.com/office/powerpoint/2010/main" val="1399856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Dravet</a:t>
            </a:r>
            <a:r>
              <a:rPr lang="en-US" dirty="0"/>
              <a:t>:</a:t>
            </a:r>
            <a:r>
              <a:rPr lang="en-US" baseline="0" dirty="0"/>
              <a:t> SCN1A or GABRG2 (encodes GABA receptor) </a:t>
            </a:r>
            <a:r>
              <a:rPr lang="mr-IN" baseline="0" dirty="0"/>
              <a:t>–</a:t>
            </a:r>
            <a:r>
              <a:rPr lang="en-US" baseline="0" dirty="0"/>
              <a:t> both lead to reduced excitability of GABAergic neurons leading to brain hyper-excitability. The Nav1.1 channel is preferentially expressed in GABAergic neurons</a:t>
            </a:r>
            <a:endParaRPr lang="en-US" dirty="0"/>
          </a:p>
        </p:txBody>
      </p:sp>
      <p:sp>
        <p:nvSpPr>
          <p:cNvPr id="4" name="Slide Number Placeholder 3"/>
          <p:cNvSpPr>
            <a:spLocks noGrp="1"/>
          </p:cNvSpPr>
          <p:nvPr>
            <p:ph type="sldNum" sz="quarter" idx="10"/>
          </p:nvPr>
        </p:nvSpPr>
        <p:spPr/>
        <p:txBody>
          <a:bodyPr/>
          <a:lstStyle/>
          <a:p>
            <a:fld id="{CC1AADC9-26DB-E346-8884-26DCF1FED37E}" type="slidenum">
              <a:rPr lang="en-US" smtClean="0"/>
              <a:t>34</a:t>
            </a:fld>
            <a:endParaRPr lang="en-US"/>
          </a:p>
        </p:txBody>
      </p:sp>
    </p:spTree>
    <p:extLst>
      <p:ext uri="{BB962C8B-B14F-4D97-AF65-F5344CB8AC3E}">
        <p14:creationId xmlns:p14="http://schemas.microsoft.com/office/powerpoint/2010/main" val="2059054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720389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672282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917325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1626752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188136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637054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63725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5865518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0505692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815152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**Introduction**- The GATOR1 complex, which includes DEPDC5, NPPL2, and NPRL3, is a regulator of the mTORC1 signaling pathway.- GATOR1 plays a key role in neuronal cell proliferation, differentiation, and the formation of neural networks.- Variants of DEPDC5, NPRL2, and NPRL3 are associated with a series of focal epilepsy syndromes, referred to as the "GATOR1 phenotype."- Nearly 50% of patients with GATOR1 variants are drug-resistant.- Malformations of cortical development (MCD) are common in patients with GATOR1 variants and are a common cause of drug resistance.- Favorable epilepsy surgery outcomes have been reported in patients with GATOR1 variants, with nearly 50%-60% achieving seizure freedom after surgery.**Clinical Features**- Reviewed the clinical and genetic data of 50 Chinese children with epilepsy caused by GATOR1 variants.- 31 boys and 19 girls, median age at epilepsy onset was 4 months, and 64% had early-onset epilepsy (≤1 year).- 24% of the probands had a family history of epilepsy.- Most common epileptic seizure type was focal seizures.**Seizure Outcomes and Prognostic Factors**- 92% of patients were drug-resistant epilepsies after initial ASMs treatment, only 8% achieved seizure freedom.- 27 patients underwent epilepsy surgery, 92.6% were seizure-free at the last follow-up (1-5 years after surgery).- Histological examinations confirmed FCD in 20 probands, including three with FCD </a:t>
            </a:r>
            <a:r>
              <a:rPr lang="en-US" altLang="en-US" dirty="0" err="1">
                <a:latin typeface="Arial" panose="020B0604020202020204" pitchFamily="34" charset="0"/>
                <a:ea typeface="Geneva" panose="020B0503030404040204" pitchFamily="34" charset="0"/>
              </a:rPr>
              <a:t>Ia</a:t>
            </a:r>
            <a:r>
              <a:rPr lang="en-US" altLang="en-US" dirty="0">
                <a:latin typeface="Arial" panose="020B0604020202020204" pitchFamily="34" charset="0"/>
                <a:ea typeface="Geneva" panose="020B0503030404040204" pitchFamily="34" charset="0"/>
              </a:rPr>
              <a:t>, two with FCD </a:t>
            </a:r>
            <a:r>
              <a:rPr lang="en-US" altLang="en-US" dirty="0" err="1">
                <a:latin typeface="Arial" panose="020B0604020202020204" pitchFamily="34" charset="0"/>
                <a:ea typeface="Geneva" panose="020B0503030404040204" pitchFamily="34" charset="0"/>
              </a:rPr>
              <a:t>Ib</a:t>
            </a:r>
            <a:r>
              <a:rPr lang="en-US" altLang="en-US" dirty="0">
                <a:latin typeface="Arial" panose="020B0604020202020204" pitchFamily="34" charset="0"/>
                <a:ea typeface="Geneva" panose="020B0503030404040204" pitchFamily="34" charset="0"/>
              </a:rPr>
              <a:t>, and 15 with FCD </a:t>
            </a:r>
            <a:r>
              <a:rPr lang="en-US" altLang="en-US" dirty="0" err="1">
                <a:latin typeface="Arial" panose="020B0604020202020204" pitchFamily="34" charset="0"/>
                <a:ea typeface="Geneva" panose="020B0503030404040204" pitchFamily="34" charset="0"/>
              </a:rPr>
              <a:t>IIa</a:t>
            </a:r>
            <a:r>
              <a:rPr lang="en-US" altLang="en-US" dirty="0">
                <a:latin typeface="Arial" panose="020B0604020202020204" pitchFamily="34" charset="0"/>
                <a:ea typeface="Geneva" panose="020B0503030404040204" pitchFamily="34" charset="0"/>
              </a:rPr>
              <a:t>. Mild MCD (</a:t>
            </a:r>
            <a:r>
              <a:rPr lang="en-US" altLang="en-US" dirty="0" err="1">
                <a:latin typeface="Arial" panose="020B0604020202020204" pitchFamily="34" charset="0"/>
                <a:ea typeface="Geneva" panose="020B0503030404040204" pitchFamily="34" charset="0"/>
              </a:rPr>
              <a:t>mMCD</a:t>
            </a:r>
            <a:r>
              <a:rPr lang="en-US" altLang="en-US" dirty="0">
                <a:latin typeface="Arial" panose="020B0604020202020204" pitchFamily="34" charset="0"/>
                <a:ea typeface="Geneva" panose="020B0503030404040204" pitchFamily="34" charset="0"/>
              </a:rPr>
              <a:t>) was reported in the other seven patients.- Factors affecting prognosis included a higher percentage of neuroimaging abnormality (P&lt;0.001), and a higher percentage of undergoing epilepsy surgery (P&lt;0.001).- Among patients with positive neuroimaging findings, patients with seizure-free also had more percentage of undergoing epilepsy surgery (P&lt;0.001).**Genetic Results and Genotype-Phenotype Correlation**- 49 GATOR1 variants were identified, 37 were novel mutations.- Variants distribution: DEPDC5 (37 patients, 74%), NPRL3 (9 patients, 18%), NPRL2 (4 patients, 8%).- Similar phenotype observed in patients with DEPDC5, NPRL2, or NPRL3 variants.- Only 12% of variants were de novo, 40 from asymptomatic parents, and four from parents with epilepsy or febrile seizures.- 70% of variants were classified as pathogenic (P) or likely pathogenic (LP) according to the new ACMG guidelines.- No statistically significant differences were found in phenotype and seizure outcome between the ACMG P/LP and ACMG VUS groups.**Methods and Results**- Identified 50 patients (29 males, 21 females) with epilepsy caused by GATOR1 variants.- Median age at seizure onset was 6 months.- 38 of the 50 patients had Infantile epileptic spasm syndrome (IESS), 32 also had a diagnosis of West syndrome.- Most common seizure type was focal seizures.- A total of 50 GATOR1 variants were identified in the 50 patients.- 24 of the 50 patients had abnormal neuroimaging findings, most common was MCD.- 45 patients received anti-seizure medication (ASM) treatment, 29 had drug-resistant epilepsy.- 20 patients underwent epilepsy surgery, 14 achieved seizure freedom after surgery.- 30 (60%) were seizure-free at the last follow-up, seizure-free rate was 70% for those who underwent epilepsy surgery.- Postoperative pathology was significantly associated with seizure outcome (P &lt; 0.01).</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5586079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185296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86806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1557210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1088698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y targeted gene panel sequencing on bulk DNA from the</a:t>
            </a:r>
          </a:p>
          <a:p>
            <a:r>
              <a:rPr lang="en-US" altLang="en-US" dirty="0">
                <a:latin typeface="Arial" panose="020B0604020202020204" pitchFamily="34" charset="0"/>
                <a:ea typeface="Geneva" panose="020B0503030404040204" pitchFamily="34" charset="0"/>
              </a:rPr>
              <a:t>resected brain tissue, we identified two-hit loss-of-function</a:t>
            </a:r>
          </a:p>
          <a:p>
            <a:r>
              <a:rPr lang="en-US" altLang="en-US" dirty="0">
                <a:latin typeface="Arial" panose="020B0604020202020204" pitchFamily="34" charset="0"/>
                <a:ea typeface="Geneva" panose="020B0503030404040204" pitchFamily="34" charset="0"/>
              </a:rPr>
              <a:t>mutations in DEPDC5 (NM_001242896.3): a germline het-</a:t>
            </a:r>
          </a:p>
          <a:p>
            <a:r>
              <a:rPr lang="en-US" altLang="en-US" dirty="0" err="1">
                <a:latin typeface="Arial" panose="020B0604020202020204" pitchFamily="34" charset="0"/>
                <a:ea typeface="Geneva" panose="020B0503030404040204" pitchFamily="34" charset="0"/>
              </a:rPr>
              <a:t>erozygous</a:t>
            </a:r>
            <a:r>
              <a:rPr lang="en-US" altLang="en-US" dirty="0">
                <a:latin typeface="Arial" panose="020B0604020202020204" pitchFamily="34" charset="0"/>
                <a:ea typeface="Geneva" panose="020B0503030404040204" pitchFamily="34" charset="0"/>
              </a:rPr>
              <a:t> start-loss mutation c.2_6delAGATG (p.? ) and a</a:t>
            </a:r>
          </a:p>
          <a:p>
            <a:r>
              <a:rPr lang="en-US" altLang="en-US" dirty="0">
                <a:latin typeface="Arial" panose="020B0604020202020204" pitchFamily="34" charset="0"/>
                <a:ea typeface="Geneva" panose="020B0503030404040204" pitchFamily="34" charset="0"/>
              </a:rPr>
              <a:t>somatic loss-of-function p.R843* variant. The germline</a:t>
            </a:r>
          </a:p>
          <a:p>
            <a:r>
              <a:rPr lang="en-US" altLang="en-US" dirty="0">
                <a:latin typeface="Arial" panose="020B0604020202020204" pitchFamily="34" charset="0"/>
                <a:ea typeface="Geneva" panose="020B0503030404040204" pitchFamily="34" charset="0"/>
              </a:rPr>
              <a:t>variant was classified as ‘likely pathogenic’ based on the</a:t>
            </a:r>
          </a:p>
          <a:p>
            <a:r>
              <a:rPr lang="en-US" altLang="en-US" dirty="0">
                <a:latin typeface="Arial" panose="020B0604020202020204" pitchFamily="34" charset="0"/>
                <a:ea typeface="Geneva" panose="020B0503030404040204" pitchFamily="34" charset="0"/>
              </a:rPr>
              <a:t>American College of Medical Genetics (ACMG) guide-</a:t>
            </a:r>
          </a:p>
          <a:p>
            <a:r>
              <a:rPr lang="en-US" altLang="en-US" dirty="0">
                <a:latin typeface="Arial" panose="020B0604020202020204" pitchFamily="34" charset="0"/>
                <a:ea typeface="Geneva" panose="020B0503030404040204" pitchFamily="34" charset="0"/>
              </a:rPr>
              <a:t>lines,18 and the somatic variant was classified as ‘pathogenic’</a:t>
            </a:r>
          </a:p>
          <a:p>
            <a:r>
              <a:rPr lang="en-US" altLang="en-US" dirty="0">
                <a:latin typeface="Arial" panose="020B0604020202020204" pitchFamily="34" charset="0"/>
                <a:ea typeface="Geneva" panose="020B0503030404040204" pitchFamily="34" charset="0"/>
              </a:rPr>
              <a:t>based on the recently published guidelines for pathogenicity</a:t>
            </a:r>
          </a:p>
          <a:p>
            <a:r>
              <a:rPr lang="en-US" altLang="en-US" dirty="0">
                <a:latin typeface="Arial" panose="020B0604020202020204" pitchFamily="34" charset="0"/>
                <a:ea typeface="Geneva" panose="020B0503030404040204" pitchFamily="34" charset="0"/>
              </a:rPr>
              <a:t>classification of somatic alterations in tumors.19 The VAF of</a:t>
            </a:r>
          </a:p>
          <a:p>
            <a:r>
              <a:rPr lang="en-US" altLang="en-US" dirty="0">
                <a:latin typeface="Arial" panose="020B0604020202020204" pitchFamily="34" charset="0"/>
                <a:ea typeface="Geneva" panose="020B0503030404040204" pitchFamily="34" charset="0"/>
              </a:rPr>
              <a:t>the somatic p.R843* ranged from 7% in the precentral </a:t>
            </a:r>
            <a:r>
              <a:rPr lang="en-US" altLang="en-US" dirty="0" err="1">
                <a:latin typeface="Arial" panose="020B0604020202020204" pitchFamily="34" charset="0"/>
                <a:ea typeface="Geneva" panose="020B0503030404040204" pitchFamily="34" charset="0"/>
              </a:rPr>
              <a:t>cor</a:t>
            </a:r>
            <a:r>
              <a:rPr lang="en-US" altLang="en-US" dirty="0">
                <a:latin typeface="Arial" panose="020B0604020202020204" pitchFamily="34" charset="0"/>
                <a:ea typeface="Geneva" panose="020B0503030404040204" pitchFamily="34" charset="0"/>
              </a:rPr>
              <a:t>-</a:t>
            </a:r>
          </a:p>
          <a:p>
            <a:r>
              <a:rPr lang="en-US" altLang="en-US" dirty="0" err="1">
                <a:latin typeface="Arial" panose="020B0604020202020204" pitchFamily="34" charset="0"/>
                <a:ea typeface="Geneva" panose="020B0503030404040204" pitchFamily="34" charset="0"/>
              </a:rPr>
              <a:t>tex</a:t>
            </a:r>
            <a:r>
              <a:rPr lang="en-US" altLang="en-US" dirty="0">
                <a:latin typeface="Arial" panose="020B0604020202020204" pitchFamily="34" charset="0"/>
                <a:ea typeface="Geneva" panose="020B0503030404040204" pitchFamily="34" charset="0"/>
              </a:rPr>
              <a:t> to 5% in the cingulate gyrus.</a:t>
            </a:r>
          </a:p>
          <a:p>
            <a:r>
              <a:rPr lang="en-US" altLang="en-US" dirty="0">
                <a:latin typeface="Arial" panose="020B0604020202020204" pitchFamily="34" charset="0"/>
                <a:ea typeface="Geneva" panose="020B0503030404040204" pitchFamily="34" charset="0"/>
              </a:rPr>
              <a:t>We subsequently assessed the presence of the somatic</a:t>
            </a:r>
          </a:p>
          <a:p>
            <a:r>
              <a:rPr lang="en-US" altLang="en-US" dirty="0">
                <a:latin typeface="Arial" panose="020B0604020202020204" pitchFamily="34" charset="0"/>
                <a:ea typeface="Geneva" panose="020B0503030404040204" pitchFamily="34" charset="0"/>
              </a:rPr>
              <a:t>DEPDC5 p.R843* variant in each electrode by targeted am-</a:t>
            </a:r>
          </a:p>
          <a:p>
            <a:r>
              <a:rPr lang="en-US" altLang="en-US" dirty="0" err="1">
                <a:latin typeface="Arial" panose="020B0604020202020204" pitchFamily="34" charset="0"/>
                <a:ea typeface="Geneva" panose="020B0503030404040204" pitchFamily="34" charset="0"/>
              </a:rPr>
              <a:t>plicon</a:t>
            </a:r>
            <a:r>
              <a:rPr lang="en-US" altLang="en-US" dirty="0">
                <a:latin typeface="Arial" panose="020B0604020202020204" pitchFamily="34" charset="0"/>
                <a:ea typeface="Geneva" panose="020B0503030404040204" pitchFamily="34" charset="0"/>
              </a:rPr>
              <a:t> sequencing (without genomic pre-amplification), and</a:t>
            </a:r>
          </a:p>
          <a:p>
            <a:r>
              <a:rPr lang="en-US" altLang="en-US" dirty="0">
                <a:latin typeface="Arial" panose="020B0604020202020204" pitchFamily="34" charset="0"/>
                <a:ea typeface="Geneva" panose="020B0503030404040204" pitchFamily="34" charset="0"/>
              </a:rPr>
              <a:t>tested mutation-negative controls to account for possible</a:t>
            </a:r>
          </a:p>
          <a:p>
            <a:r>
              <a:rPr lang="en-US" altLang="en-US" dirty="0">
                <a:latin typeface="Arial" panose="020B0604020202020204" pitchFamily="34" charset="0"/>
                <a:ea typeface="Geneva" panose="020B0503030404040204" pitchFamily="34" charset="0"/>
              </a:rPr>
              <a:t>sequencing artifacts. In mutation-negative controls, we </a:t>
            </a:r>
            <a:r>
              <a:rPr lang="en-US" altLang="en-US" dirty="0" err="1">
                <a:latin typeface="Arial" panose="020B0604020202020204" pitchFamily="34" charset="0"/>
                <a:ea typeface="Geneva" panose="020B0503030404040204" pitchFamily="34" charset="0"/>
              </a:rPr>
              <a:t>cal</a:t>
            </a:r>
            <a:r>
              <a:rPr lang="en-US" altLang="en-US" dirty="0">
                <a:latin typeface="Arial" panose="020B0604020202020204" pitchFamily="34" charset="0"/>
                <a:ea typeface="Geneva" panose="020B0503030404040204" pitchFamily="34" charset="0"/>
              </a:rPr>
              <a:t>-</a:t>
            </a:r>
          </a:p>
          <a:p>
            <a:r>
              <a:rPr lang="en-US" altLang="en-US" dirty="0" err="1">
                <a:latin typeface="Arial" panose="020B0604020202020204" pitchFamily="34" charset="0"/>
                <a:ea typeface="Geneva" panose="020B0503030404040204" pitchFamily="34" charset="0"/>
              </a:rPr>
              <a:t>culated</a:t>
            </a:r>
            <a:r>
              <a:rPr lang="en-US" altLang="en-US" dirty="0">
                <a:latin typeface="Arial" panose="020B0604020202020204" pitchFamily="34" charset="0"/>
                <a:ea typeface="Geneva" panose="020B0503030404040204" pitchFamily="34" charset="0"/>
              </a:rPr>
              <a:t> a technical false-positive VAF of 0.19% (range</a:t>
            </a:r>
          </a:p>
          <a:p>
            <a:r>
              <a:rPr lang="en-US" altLang="en-US" dirty="0">
                <a:latin typeface="Arial" panose="020B0604020202020204" pitchFamily="34" charset="0"/>
                <a:ea typeface="Geneva" panose="020B0503030404040204" pitchFamily="34" charset="0"/>
              </a:rPr>
              <a:t>0.11–0.28%). Only one electrode (CA) was considered</a:t>
            </a:r>
          </a:p>
          <a:p>
            <a:r>
              <a:rPr lang="en-US" altLang="en-US" dirty="0">
                <a:latin typeface="Arial" panose="020B0604020202020204" pitchFamily="34" charset="0"/>
                <a:ea typeface="Geneva" panose="020B0503030404040204" pitchFamily="34" charset="0"/>
              </a:rPr>
              <a:t>mutation-positive, with a VAF of 0.39% (significantly above</a:t>
            </a:r>
          </a:p>
          <a:p>
            <a:r>
              <a:rPr lang="en-US" altLang="en-US" dirty="0">
                <a:latin typeface="Arial" panose="020B0604020202020204" pitchFamily="34" charset="0"/>
                <a:ea typeface="Geneva" panose="020B0503030404040204" pitchFamily="34" charset="0"/>
              </a:rPr>
              <a:t>the false-positive rate, P = 0.002). The electrode CA was in a</a:t>
            </a:r>
          </a:p>
          <a:p>
            <a:r>
              <a:rPr lang="en-US" altLang="en-US" dirty="0">
                <a:latin typeface="Arial" panose="020B0604020202020204" pitchFamily="34" charset="0"/>
                <a:ea typeface="Geneva" panose="020B0503030404040204" pitchFamily="34" charset="0"/>
              </a:rPr>
              <a:t>cortical area involved in the propagation zone network and</a:t>
            </a:r>
          </a:p>
          <a:p>
            <a:r>
              <a:rPr lang="en-US" altLang="en-US" dirty="0">
                <a:latin typeface="Arial" panose="020B0604020202020204" pitchFamily="34" charset="0"/>
                <a:ea typeface="Geneva" panose="020B0503030404040204" pitchFamily="34" charset="0"/>
              </a:rPr>
              <a:t>adjacent to the border of the previously resected dysplasia  However, we did not confidently identify</a:t>
            </a:r>
          </a:p>
          <a:p>
            <a:r>
              <a:rPr lang="en-US" altLang="en-US" dirty="0">
                <a:latin typeface="Arial" panose="020B0604020202020204" pitchFamily="34" charset="0"/>
                <a:ea typeface="Geneva" panose="020B0503030404040204" pitchFamily="34" charset="0"/>
              </a:rPr>
              <a:t>the DEPDC5 somatic mutation on the two electrodes that</a:t>
            </a:r>
          </a:p>
          <a:p>
            <a:r>
              <a:rPr lang="en-US" altLang="en-US" dirty="0">
                <a:latin typeface="Arial" panose="020B0604020202020204" pitchFamily="34" charset="0"/>
                <a:ea typeface="Geneva" panose="020B0503030404040204" pitchFamily="34" charset="0"/>
              </a:rPr>
              <a:t>were in the epileptogenic zone network (the VAF was below</a:t>
            </a:r>
          </a:p>
          <a:p>
            <a:r>
              <a:rPr lang="en-US" altLang="en-US" dirty="0">
                <a:latin typeface="Arial" panose="020B0604020202020204" pitchFamily="34" charset="0"/>
                <a:ea typeface="Geneva" panose="020B0503030404040204" pitchFamily="34" charset="0"/>
              </a:rPr>
              <a:t>the confidence threshold).</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658460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1333782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y targeted gene panel sequencing on bulk DNA from the</a:t>
            </a:r>
          </a:p>
          <a:p>
            <a:r>
              <a:rPr lang="en-US" altLang="en-US" dirty="0">
                <a:latin typeface="Arial" panose="020B0604020202020204" pitchFamily="34" charset="0"/>
                <a:ea typeface="Geneva" panose="020B0503030404040204" pitchFamily="34" charset="0"/>
              </a:rPr>
              <a:t>resected brain tissue, we identified two-hit loss-of-function</a:t>
            </a:r>
          </a:p>
          <a:p>
            <a:r>
              <a:rPr lang="en-US" altLang="en-US" dirty="0">
                <a:latin typeface="Arial" panose="020B0604020202020204" pitchFamily="34" charset="0"/>
                <a:ea typeface="Geneva" panose="020B0503030404040204" pitchFamily="34" charset="0"/>
              </a:rPr>
              <a:t>mutations in DEPDC5 (NM_001242896.3): a germline het-</a:t>
            </a:r>
          </a:p>
          <a:p>
            <a:r>
              <a:rPr lang="en-US" altLang="en-US" dirty="0" err="1">
                <a:latin typeface="Arial" panose="020B0604020202020204" pitchFamily="34" charset="0"/>
                <a:ea typeface="Geneva" panose="020B0503030404040204" pitchFamily="34" charset="0"/>
              </a:rPr>
              <a:t>erozygous</a:t>
            </a:r>
            <a:r>
              <a:rPr lang="en-US" altLang="en-US" dirty="0">
                <a:latin typeface="Arial" panose="020B0604020202020204" pitchFamily="34" charset="0"/>
                <a:ea typeface="Geneva" panose="020B0503030404040204" pitchFamily="34" charset="0"/>
              </a:rPr>
              <a:t> start-loss mutation c.2_6delAGATG (p.? ) and a</a:t>
            </a:r>
          </a:p>
          <a:p>
            <a:r>
              <a:rPr lang="en-US" altLang="en-US" dirty="0">
                <a:latin typeface="Arial" panose="020B0604020202020204" pitchFamily="34" charset="0"/>
                <a:ea typeface="Geneva" panose="020B0503030404040204" pitchFamily="34" charset="0"/>
              </a:rPr>
              <a:t>somatic loss-of-function p.R843* variant. The germline</a:t>
            </a:r>
          </a:p>
          <a:p>
            <a:r>
              <a:rPr lang="en-US" altLang="en-US" dirty="0">
                <a:latin typeface="Arial" panose="020B0604020202020204" pitchFamily="34" charset="0"/>
                <a:ea typeface="Geneva" panose="020B0503030404040204" pitchFamily="34" charset="0"/>
              </a:rPr>
              <a:t>variant was classified as ‘likely pathogenic’ based on the</a:t>
            </a:r>
          </a:p>
          <a:p>
            <a:r>
              <a:rPr lang="en-US" altLang="en-US" dirty="0">
                <a:latin typeface="Arial" panose="020B0604020202020204" pitchFamily="34" charset="0"/>
                <a:ea typeface="Geneva" panose="020B0503030404040204" pitchFamily="34" charset="0"/>
              </a:rPr>
              <a:t>American College of Medical Genetics (ACMG) guide-</a:t>
            </a:r>
          </a:p>
          <a:p>
            <a:r>
              <a:rPr lang="en-US" altLang="en-US" dirty="0">
                <a:latin typeface="Arial" panose="020B0604020202020204" pitchFamily="34" charset="0"/>
                <a:ea typeface="Geneva" panose="020B0503030404040204" pitchFamily="34" charset="0"/>
              </a:rPr>
              <a:t>lines,18 and the somatic variant was classified as ‘pathogenic’</a:t>
            </a:r>
          </a:p>
          <a:p>
            <a:r>
              <a:rPr lang="en-US" altLang="en-US" dirty="0">
                <a:latin typeface="Arial" panose="020B0604020202020204" pitchFamily="34" charset="0"/>
                <a:ea typeface="Geneva" panose="020B0503030404040204" pitchFamily="34" charset="0"/>
              </a:rPr>
              <a:t>based on the recently published guidelines for pathogenicity</a:t>
            </a:r>
          </a:p>
          <a:p>
            <a:r>
              <a:rPr lang="en-US" altLang="en-US" dirty="0">
                <a:latin typeface="Arial" panose="020B0604020202020204" pitchFamily="34" charset="0"/>
                <a:ea typeface="Geneva" panose="020B0503030404040204" pitchFamily="34" charset="0"/>
              </a:rPr>
              <a:t>classification of somatic alterations in tumors.19 The VAF of</a:t>
            </a:r>
          </a:p>
          <a:p>
            <a:r>
              <a:rPr lang="en-US" altLang="en-US" dirty="0">
                <a:latin typeface="Arial" panose="020B0604020202020204" pitchFamily="34" charset="0"/>
                <a:ea typeface="Geneva" panose="020B0503030404040204" pitchFamily="34" charset="0"/>
              </a:rPr>
              <a:t>the somatic p.R843* ranged from 7% in the precentral </a:t>
            </a:r>
            <a:r>
              <a:rPr lang="en-US" altLang="en-US" dirty="0" err="1">
                <a:latin typeface="Arial" panose="020B0604020202020204" pitchFamily="34" charset="0"/>
                <a:ea typeface="Geneva" panose="020B0503030404040204" pitchFamily="34" charset="0"/>
              </a:rPr>
              <a:t>cor</a:t>
            </a:r>
            <a:r>
              <a:rPr lang="en-US" altLang="en-US" dirty="0">
                <a:latin typeface="Arial" panose="020B0604020202020204" pitchFamily="34" charset="0"/>
                <a:ea typeface="Geneva" panose="020B0503030404040204" pitchFamily="34" charset="0"/>
              </a:rPr>
              <a:t>-</a:t>
            </a:r>
          </a:p>
          <a:p>
            <a:r>
              <a:rPr lang="en-US" altLang="en-US" dirty="0" err="1">
                <a:latin typeface="Arial" panose="020B0604020202020204" pitchFamily="34" charset="0"/>
                <a:ea typeface="Geneva" panose="020B0503030404040204" pitchFamily="34" charset="0"/>
              </a:rPr>
              <a:t>tex</a:t>
            </a:r>
            <a:r>
              <a:rPr lang="en-US" altLang="en-US" dirty="0">
                <a:latin typeface="Arial" panose="020B0604020202020204" pitchFamily="34" charset="0"/>
                <a:ea typeface="Geneva" panose="020B0503030404040204" pitchFamily="34" charset="0"/>
              </a:rPr>
              <a:t> to 5% in the cingulate gyrus.</a:t>
            </a:r>
          </a:p>
          <a:p>
            <a:r>
              <a:rPr lang="en-US" altLang="en-US" dirty="0">
                <a:latin typeface="Arial" panose="020B0604020202020204" pitchFamily="34" charset="0"/>
                <a:ea typeface="Geneva" panose="020B0503030404040204" pitchFamily="34" charset="0"/>
              </a:rPr>
              <a:t>We subsequently assessed the presence of the somatic</a:t>
            </a:r>
          </a:p>
          <a:p>
            <a:r>
              <a:rPr lang="en-US" altLang="en-US" dirty="0">
                <a:latin typeface="Arial" panose="020B0604020202020204" pitchFamily="34" charset="0"/>
                <a:ea typeface="Geneva" panose="020B0503030404040204" pitchFamily="34" charset="0"/>
              </a:rPr>
              <a:t>DEPDC5 p.R843* variant in each electrode by targeted am-</a:t>
            </a:r>
          </a:p>
          <a:p>
            <a:r>
              <a:rPr lang="en-US" altLang="en-US" dirty="0" err="1">
                <a:latin typeface="Arial" panose="020B0604020202020204" pitchFamily="34" charset="0"/>
                <a:ea typeface="Geneva" panose="020B0503030404040204" pitchFamily="34" charset="0"/>
              </a:rPr>
              <a:t>plicon</a:t>
            </a:r>
            <a:r>
              <a:rPr lang="en-US" altLang="en-US" dirty="0">
                <a:latin typeface="Arial" panose="020B0604020202020204" pitchFamily="34" charset="0"/>
                <a:ea typeface="Geneva" panose="020B0503030404040204" pitchFamily="34" charset="0"/>
              </a:rPr>
              <a:t> sequencing (without genomic pre-amplification), and</a:t>
            </a:r>
          </a:p>
          <a:p>
            <a:r>
              <a:rPr lang="en-US" altLang="en-US" dirty="0">
                <a:latin typeface="Arial" panose="020B0604020202020204" pitchFamily="34" charset="0"/>
                <a:ea typeface="Geneva" panose="020B0503030404040204" pitchFamily="34" charset="0"/>
              </a:rPr>
              <a:t>tested mutation-negative controls to account for possible</a:t>
            </a:r>
          </a:p>
          <a:p>
            <a:r>
              <a:rPr lang="en-US" altLang="en-US" dirty="0">
                <a:latin typeface="Arial" panose="020B0604020202020204" pitchFamily="34" charset="0"/>
                <a:ea typeface="Geneva" panose="020B0503030404040204" pitchFamily="34" charset="0"/>
              </a:rPr>
              <a:t>sequencing artifacts. In mutation-negative controls, we </a:t>
            </a:r>
            <a:r>
              <a:rPr lang="en-US" altLang="en-US" dirty="0" err="1">
                <a:latin typeface="Arial" panose="020B0604020202020204" pitchFamily="34" charset="0"/>
                <a:ea typeface="Geneva" panose="020B0503030404040204" pitchFamily="34" charset="0"/>
              </a:rPr>
              <a:t>cal</a:t>
            </a:r>
            <a:r>
              <a:rPr lang="en-US" altLang="en-US" dirty="0">
                <a:latin typeface="Arial" panose="020B0604020202020204" pitchFamily="34" charset="0"/>
                <a:ea typeface="Geneva" panose="020B0503030404040204" pitchFamily="34" charset="0"/>
              </a:rPr>
              <a:t>-</a:t>
            </a:r>
          </a:p>
          <a:p>
            <a:r>
              <a:rPr lang="en-US" altLang="en-US" dirty="0" err="1">
                <a:latin typeface="Arial" panose="020B0604020202020204" pitchFamily="34" charset="0"/>
                <a:ea typeface="Geneva" panose="020B0503030404040204" pitchFamily="34" charset="0"/>
              </a:rPr>
              <a:t>culated</a:t>
            </a:r>
            <a:r>
              <a:rPr lang="en-US" altLang="en-US" dirty="0">
                <a:latin typeface="Arial" panose="020B0604020202020204" pitchFamily="34" charset="0"/>
                <a:ea typeface="Geneva" panose="020B0503030404040204" pitchFamily="34" charset="0"/>
              </a:rPr>
              <a:t> a technical false-positive VAF of 0.19% (range</a:t>
            </a:r>
          </a:p>
          <a:p>
            <a:r>
              <a:rPr lang="en-US" altLang="en-US" dirty="0">
                <a:latin typeface="Arial" panose="020B0604020202020204" pitchFamily="34" charset="0"/>
                <a:ea typeface="Geneva" panose="020B0503030404040204" pitchFamily="34" charset="0"/>
              </a:rPr>
              <a:t>0.11–0.28%). Only one electrode (CA) was considered</a:t>
            </a:r>
          </a:p>
          <a:p>
            <a:r>
              <a:rPr lang="en-US" altLang="en-US" dirty="0">
                <a:latin typeface="Arial" panose="020B0604020202020204" pitchFamily="34" charset="0"/>
                <a:ea typeface="Geneva" panose="020B0503030404040204" pitchFamily="34" charset="0"/>
              </a:rPr>
              <a:t>mutation-positive, with a VAF of 0.39% (significantly above</a:t>
            </a:r>
          </a:p>
          <a:p>
            <a:r>
              <a:rPr lang="en-US" altLang="en-US" dirty="0">
                <a:latin typeface="Arial" panose="020B0604020202020204" pitchFamily="34" charset="0"/>
                <a:ea typeface="Geneva" panose="020B0503030404040204" pitchFamily="34" charset="0"/>
              </a:rPr>
              <a:t>the false-positive rate, P = 0.002). The electrode CA was in a</a:t>
            </a:r>
          </a:p>
          <a:p>
            <a:r>
              <a:rPr lang="en-US" altLang="en-US" dirty="0">
                <a:latin typeface="Arial" panose="020B0604020202020204" pitchFamily="34" charset="0"/>
                <a:ea typeface="Geneva" panose="020B0503030404040204" pitchFamily="34" charset="0"/>
              </a:rPr>
              <a:t>cortical area involved in the propagation zone network and</a:t>
            </a:r>
          </a:p>
          <a:p>
            <a:r>
              <a:rPr lang="en-US" altLang="en-US" dirty="0">
                <a:latin typeface="Arial" panose="020B0604020202020204" pitchFamily="34" charset="0"/>
                <a:ea typeface="Geneva" panose="020B0503030404040204" pitchFamily="34" charset="0"/>
              </a:rPr>
              <a:t>adjacent to the border of the previously resected dysplasia  However, we did not confidently identify</a:t>
            </a:r>
          </a:p>
          <a:p>
            <a:r>
              <a:rPr lang="en-US" altLang="en-US" dirty="0">
                <a:latin typeface="Arial" panose="020B0604020202020204" pitchFamily="34" charset="0"/>
                <a:ea typeface="Geneva" panose="020B0503030404040204" pitchFamily="34" charset="0"/>
              </a:rPr>
              <a:t>the DEPDC5 somatic mutation on the two electrodes that</a:t>
            </a:r>
          </a:p>
          <a:p>
            <a:r>
              <a:rPr lang="en-US" altLang="en-US" dirty="0">
                <a:latin typeface="Arial" panose="020B0604020202020204" pitchFamily="34" charset="0"/>
                <a:ea typeface="Geneva" panose="020B0503030404040204" pitchFamily="34" charset="0"/>
              </a:rPr>
              <a:t>were in the epileptogenic zone network (the VAF was below</a:t>
            </a:r>
          </a:p>
          <a:p>
            <a:r>
              <a:rPr lang="en-US" altLang="en-US" dirty="0">
                <a:latin typeface="Arial" panose="020B0604020202020204" pitchFamily="34" charset="0"/>
                <a:ea typeface="Geneva" panose="020B0503030404040204" pitchFamily="34" charset="0"/>
              </a:rPr>
              <a:t>the confidence threshold).</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6245709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4086566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10925984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111035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283908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257252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4116890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19E7C14-9408-6942-A647-AD8D5E7281EC}"/>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BB66C611-A776-1B4B-87C0-5E02375E2E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Geneva" panose="020B0503030404040204" pitchFamily="34" charset="0"/>
              </a:rPr>
              <a:t>Doing chronologically</a:t>
            </a:r>
          </a:p>
        </p:txBody>
      </p:sp>
      <p:sp>
        <p:nvSpPr>
          <p:cNvPr id="10244" name="Slide Number Placeholder 3">
            <a:extLst>
              <a:ext uri="{FF2B5EF4-FFF2-40B4-BE49-F238E27FC236}">
                <a16:creationId xmlns:a16="http://schemas.microsoft.com/office/drawing/2014/main" id="{D2BC0121-0801-8E40-8D1A-2D8944D35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Geneva" panose="020B0503030404040204" pitchFamily="34" charset="0"/>
              </a:defRPr>
            </a:lvl1pPr>
            <a:lvl2pPr marL="742950" indent="-285750">
              <a:defRPr>
                <a:solidFill>
                  <a:schemeClr val="tx1"/>
                </a:solidFill>
                <a:latin typeface="Arial" panose="020B0604020202020204" pitchFamily="34" charset="0"/>
                <a:ea typeface="Geneva" panose="020B0503030404040204" pitchFamily="34" charset="0"/>
              </a:defRPr>
            </a:lvl2pPr>
            <a:lvl3pPr marL="1143000" indent="-228600">
              <a:defRPr>
                <a:solidFill>
                  <a:schemeClr val="tx1"/>
                </a:solidFill>
                <a:latin typeface="Arial" panose="020B0604020202020204" pitchFamily="34" charset="0"/>
                <a:ea typeface="Geneva" panose="020B0503030404040204" pitchFamily="34" charset="0"/>
              </a:defRPr>
            </a:lvl3pPr>
            <a:lvl4pPr marL="1600200" indent="-228600">
              <a:defRPr>
                <a:solidFill>
                  <a:schemeClr val="tx1"/>
                </a:solidFill>
                <a:latin typeface="Arial" panose="020B0604020202020204" pitchFamily="34" charset="0"/>
                <a:ea typeface="Geneva" panose="020B0503030404040204" pitchFamily="34" charset="0"/>
              </a:defRPr>
            </a:lvl4pPr>
            <a:lvl5pPr marL="2057400" indent="-228600">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F2A4BD-FE95-3F42-B0B2-F2B87FC93DB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3416748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D231-3D29-436B-A7EC-BCCAF90969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40AAC7-73FE-474D-9CA8-0B86C39954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8CAB21-CD71-4781-86F3-DAA6245AB9E6}"/>
              </a:ext>
            </a:extLst>
          </p:cNvPr>
          <p:cNvSpPr>
            <a:spLocks noGrp="1"/>
          </p:cNvSpPr>
          <p:nvPr>
            <p:ph type="dt" sz="half" idx="10"/>
          </p:nvPr>
        </p:nvSpPr>
        <p:spPr/>
        <p:txBody>
          <a:bodyPr/>
          <a:lstStyle/>
          <a:p>
            <a:fld id="{F0DEB689-1C2D-47C0-899C-43E5D71A55D8}" type="datetimeFigureOut">
              <a:rPr lang="en-US" smtClean="0"/>
              <a:t>11/14/2025</a:t>
            </a:fld>
            <a:endParaRPr lang="en-US"/>
          </a:p>
        </p:txBody>
      </p:sp>
      <p:sp>
        <p:nvSpPr>
          <p:cNvPr id="5" name="Footer Placeholder 4">
            <a:extLst>
              <a:ext uri="{FF2B5EF4-FFF2-40B4-BE49-F238E27FC236}">
                <a16:creationId xmlns:a16="http://schemas.microsoft.com/office/drawing/2014/main" id="{0CAC7E1F-14A4-4A5E-9EAF-7AFE22E3C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6FC9C-47CD-4746-9E6B-604FAA6BC050}"/>
              </a:ext>
            </a:extLst>
          </p:cNvPr>
          <p:cNvSpPr>
            <a:spLocks noGrp="1"/>
          </p:cNvSpPr>
          <p:nvPr>
            <p:ph type="sldNum" sz="quarter" idx="12"/>
          </p:nvPr>
        </p:nvSpPr>
        <p:spPr/>
        <p:txBody>
          <a:bodyPr/>
          <a:lstStyle/>
          <a:p>
            <a:fld id="{BE29DF26-77B7-4D58-B4AD-D027A8A48BCC}" type="slidenum">
              <a:rPr lang="en-US" smtClean="0"/>
              <a:t>‹#›</a:t>
            </a:fld>
            <a:endParaRPr lang="en-US"/>
          </a:p>
        </p:txBody>
      </p:sp>
    </p:spTree>
    <p:extLst>
      <p:ext uri="{BB962C8B-B14F-4D97-AF65-F5344CB8AC3E}">
        <p14:creationId xmlns:p14="http://schemas.microsoft.com/office/powerpoint/2010/main" val="3898949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9143-D00B-4E25-9925-B9331794C1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672770-EAF6-4F6B-BA8D-7DF613C885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E5E06-804C-4DCB-B479-400E82797418}"/>
              </a:ext>
            </a:extLst>
          </p:cNvPr>
          <p:cNvSpPr>
            <a:spLocks noGrp="1"/>
          </p:cNvSpPr>
          <p:nvPr>
            <p:ph type="dt" sz="half" idx="10"/>
          </p:nvPr>
        </p:nvSpPr>
        <p:spPr/>
        <p:txBody>
          <a:bodyPr/>
          <a:lstStyle/>
          <a:p>
            <a:fld id="{F0DEB689-1C2D-47C0-899C-43E5D71A55D8}" type="datetimeFigureOut">
              <a:rPr lang="en-US" smtClean="0"/>
              <a:t>11/14/2025</a:t>
            </a:fld>
            <a:endParaRPr lang="en-US"/>
          </a:p>
        </p:txBody>
      </p:sp>
      <p:sp>
        <p:nvSpPr>
          <p:cNvPr id="5" name="Footer Placeholder 4">
            <a:extLst>
              <a:ext uri="{FF2B5EF4-FFF2-40B4-BE49-F238E27FC236}">
                <a16:creationId xmlns:a16="http://schemas.microsoft.com/office/drawing/2014/main" id="{44F67820-090E-4996-A490-E3CDFB3CA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D215C-BD1B-4269-99F3-221B6361131B}"/>
              </a:ext>
            </a:extLst>
          </p:cNvPr>
          <p:cNvSpPr>
            <a:spLocks noGrp="1"/>
          </p:cNvSpPr>
          <p:nvPr>
            <p:ph type="sldNum" sz="quarter" idx="12"/>
          </p:nvPr>
        </p:nvSpPr>
        <p:spPr/>
        <p:txBody>
          <a:bodyPr/>
          <a:lstStyle/>
          <a:p>
            <a:fld id="{BE29DF26-77B7-4D58-B4AD-D027A8A48BCC}" type="slidenum">
              <a:rPr lang="en-US" smtClean="0"/>
              <a:t>‹#›</a:t>
            </a:fld>
            <a:endParaRPr lang="en-US"/>
          </a:p>
        </p:txBody>
      </p:sp>
    </p:spTree>
    <p:extLst>
      <p:ext uri="{BB962C8B-B14F-4D97-AF65-F5344CB8AC3E}">
        <p14:creationId xmlns:p14="http://schemas.microsoft.com/office/powerpoint/2010/main" val="1911455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6A904E-EBFB-4E66-A740-9369C6C6D8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8618E9-F180-4998-9176-4B47203471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77FCB-4F4D-41AE-A2E6-A9E05E2586B3}"/>
              </a:ext>
            </a:extLst>
          </p:cNvPr>
          <p:cNvSpPr>
            <a:spLocks noGrp="1"/>
          </p:cNvSpPr>
          <p:nvPr>
            <p:ph type="dt" sz="half" idx="10"/>
          </p:nvPr>
        </p:nvSpPr>
        <p:spPr/>
        <p:txBody>
          <a:bodyPr/>
          <a:lstStyle/>
          <a:p>
            <a:fld id="{F0DEB689-1C2D-47C0-899C-43E5D71A55D8}" type="datetimeFigureOut">
              <a:rPr lang="en-US" smtClean="0"/>
              <a:t>11/14/2025</a:t>
            </a:fld>
            <a:endParaRPr lang="en-US"/>
          </a:p>
        </p:txBody>
      </p:sp>
      <p:sp>
        <p:nvSpPr>
          <p:cNvPr id="5" name="Footer Placeholder 4">
            <a:extLst>
              <a:ext uri="{FF2B5EF4-FFF2-40B4-BE49-F238E27FC236}">
                <a16:creationId xmlns:a16="http://schemas.microsoft.com/office/drawing/2014/main" id="{0D642145-7840-42E4-9401-0140763B2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142E1-74E8-4C6E-B879-D14353593F59}"/>
              </a:ext>
            </a:extLst>
          </p:cNvPr>
          <p:cNvSpPr>
            <a:spLocks noGrp="1"/>
          </p:cNvSpPr>
          <p:nvPr>
            <p:ph type="sldNum" sz="quarter" idx="12"/>
          </p:nvPr>
        </p:nvSpPr>
        <p:spPr/>
        <p:txBody>
          <a:bodyPr/>
          <a:lstStyle/>
          <a:p>
            <a:fld id="{BE29DF26-77B7-4D58-B4AD-D027A8A48BCC}" type="slidenum">
              <a:rPr lang="en-US" smtClean="0"/>
              <a:t>‹#›</a:t>
            </a:fld>
            <a:endParaRPr lang="en-US"/>
          </a:p>
        </p:txBody>
      </p:sp>
    </p:spTree>
    <p:extLst>
      <p:ext uri="{BB962C8B-B14F-4D97-AF65-F5344CB8AC3E}">
        <p14:creationId xmlns:p14="http://schemas.microsoft.com/office/powerpoint/2010/main" val="1317836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5_Presentation Cover">
    <p:bg bwMode="ltGray">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bwMode="black">
          <a:xfrm>
            <a:off x="618213" y="2972544"/>
            <a:ext cx="10911627" cy="1185965"/>
          </a:xfrm>
          <a:noFill/>
        </p:spPr>
        <p:txBody>
          <a:bodyPr wrap="square" lIns="0" tIns="0" bIns="0" anchor="b" anchorCtr="0">
            <a:spAutoFit/>
          </a:bodyPr>
          <a:lstStyle>
            <a:lvl1pPr algn="l" defTabSz="1219170" rtl="0" eaLnBrk="1" latinLnBrk="0" hangingPunct="1">
              <a:lnSpc>
                <a:spcPct val="85000"/>
              </a:lnSpc>
              <a:spcBef>
                <a:spcPct val="0"/>
              </a:spcBef>
              <a:buNone/>
              <a:defRPr lang="en-US" sz="4533" b="1" kern="1200" spc="-67" baseline="0" dirty="0">
                <a:gradFill>
                  <a:gsLst>
                    <a:gs pos="1000">
                      <a:schemeClr val="bg1"/>
                    </a:gs>
                    <a:gs pos="99000">
                      <a:schemeClr val="bg1"/>
                    </a:gs>
                  </a:gsLst>
                  <a:lin ang="13200000" scaled="0"/>
                </a:gradFill>
                <a:latin typeface="Arial" panose="020B0604020202020204" pitchFamily="34" charset="0"/>
                <a:ea typeface="+mj-ea"/>
                <a:cs typeface="Arial" panose="020B0604020202020204" pitchFamily="34" charset="0"/>
              </a:defRPr>
            </a:lvl1pPr>
          </a:lstStyle>
          <a:p>
            <a:r>
              <a:rPr lang="en-US" dirty="0"/>
              <a:t>Click to edit </a:t>
            </a:r>
            <a:br>
              <a:rPr lang="en-US" dirty="0"/>
            </a:br>
            <a:r>
              <a:rPr lang="en-US" dirty="0"/>
              <a:t>master title style</a:t>
            </a:r>
          </a:p>
        </p:txBody>
      </p:sp>
      <p:sp>
        <p:nvSpPr>
          <p:cNvPr id="11" name="Subtitle 2"/>
          <p:cNvSpPr>
            <a:spLocks noGrp="1"/>
          </p:cNvSpPr>
          <p:nvPr>
            <p:ph type="subTitle" idx="1" hasCustomPrompt="1"/>
          </p:nvPr>
        </p:nvSpPr>
        <p:spPr>
          <a:xfrm>
            <a:off x="642087" y="4321239"/>
            <a:ext cx="7540983" cy="348813"/>
          </a:xfrm>
          <a:prstGeom prst="rect">
            <a:avLst/>
          </a:prstGeom>
        </p:spPr>
        <p:txBody>
          <a:bodyPr/>
          <a:lstStyle>
            <a:lvl1pPr marL="0" indent="0" algn="l" defTabSz="1219170" rtl="0" eaLnBrk="1" latinLnBrk="0" hangingPunct="1">
              <a:lnSpc>
                <a:spcPct val="100000"/>
              </a:lnSpc>
              <a:spcBef>
                <a:spcPct val="0"/>
              </a:spcBef>
              <a:buClr>
                <a:srgbClr val="00B7E6"/>
              </a:buClr>
              <a:buSzPct val="110000"/>
              <a:buFont typeface="Wingdings" panose="05000000000000000000" pitchFamily="2" charset="2"/>
              <a:buNone/>
              <a:defRPr lang="en-US" sz="1467"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2" name="Text Placeholder 3"/>
          <p:cNvSpPr>
            <a:spLocks noGrp="1"/>
          </p:cNvSpPr>
          <p:nvPr>
            <p:ph type="body" sz="quarter" idx="10"/>
          </p:nvPr>
        </p:nvSpPr>
        <p:spPr>
          <a:xfrm>
            <a:off x="642087" y="4609298"/>
            <a:ext cx="7537077" cy="276999"/>
          </a:xfrm>
        </p:spPr>
        <p:txBody>
          <a:bodyPr vert="horz" wrap="square" lIns="0" tIns="45720" rIns="0" bIns="45720" rtlCol="0">
            <a:spAutoFit/>
          </a:bodyPr>
          <a:lstStyle>
            <a:lvl1pPr marL="230712" indent="-230712">
              <a:buNone/>
              <a:defRPr lang="en-US" sz="1200" b="0" i="1" kern="1200" spc="107" baseline="0" dirty="0" smtClean="0">
                <a:gradFill>
                  <a:gsLst>
                    <a:gs pos="12389">
                      <a:schemeClr val="bg1"/>
                    </a:gs>
                    <a:gs pos="34000">
                      <a:schemeClr val="bg1"/>
                    </a:gs>
                  </a:gsLst>
                  <a:lin ang="5400000" scaled="0"/>
                </a:gradFill>
                <a:latin typeface="Georgia" panose="02040502050405020303" pitchFamily="18" charset="0"/>
                <a:ea typeface="+mj-ea"/>
                <a:cs typeface="Arial" panose="020B0604020202020204" pitchFamily="34" charset="0"/>
              </a:defRPr>
            </a:lvl1pPr>
            <a:lvl2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2pPr>
            <a:lvl3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3pPr>
            <a:lvl4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4pPr>
            <a:lvl5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5pPr>
          </a:lstStyle>
          <a:p>
            <a:pPr marL="0" lvl="0" indent="0">
              <a:lnSpc>
                <a:spcPct val="100000"/>
              </a:lnSpc>
              <a:spcBef>
                <a:spcPct val="0"/>
              </a:spcBef>
            </a:pPr>
            <a:r>
              <a:rPr lang="en-US"/>
              <a:t>Click to edit Master text styles</a:t>
            </a:r>
          </a:p>
        </p:txBody>
      </p:sp>
      <p:sp>
        <p:nvSpPr>
          <p:cNvPr id="5" name="TextBox 4"/>
          <p:cNvSpPr txBox="1"/>
          <p:nvPr userDrawn="1"/>
        </p:nvSpPr>
        <p:spPr>
          <a:xfrm>
            <a:off x="8296507" y="6394347"/>
            <a:ext cx="3895493" cy="313932"/>
          </a:xfrm>
          <a:prstGeom prst="rect">
            <a:avLst/>
          </a:prstGeom>
          <a:noFill/>
        </p:spPr>
        <p:txBody>
          <a:bodyPr wrap="square" rtlCol="0">
            <a:spAutoFit/>
          </a:bodyPr>
          <a:lstStyle/>
          <a:p>
            <a:pPr algn="r">
              <a:lnSpc>
                <a:spcPct val="90000"/>
              </a:lnSpc>
              <a:spcBef>
                <a:spcPts val="1600"/>
              </a:spcBef>
              <a:buClr>
                <a:srgbClr val="CC0000"/>
              </a:buClr>
              <a:buSzPct val="110000"/>
            </a:pPr>
            <a:r>
              <a:rPr lang="en-US" sz="1600" b="1" dirty="0">
                <a:solidFill>
                  <a:schemeClr val="bg1"/>
                </a:solidFill>
                <a:latin typeface="+mn-lt"/>
                <a:ea typeface="Adobe Hebrew" charset="0"/>
                <a:cs typeface="Adobe Hebrew" charset="0"/>
              </a:rPr>
              <a:t>DEPARTMENT OF NEUROLOGY</a:t>
            </a:r>
          </a:p>
        </p:txBody>
      </p:sp>
    </p:spTree>
    <p:extLst>
      <p:ext uri="{BB962C8B-B14F-4D97-AF65-F5344CB8AC3E}">
        <p14:creationId xmlns:p14="http://schemas.microsoft.com/office/powerpoint/2010/main" val="406172601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6_Presentation Cover">
    <p:bg bwMode="ltGray">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bwMode="black">
          <a:xfrm>
            <a:off x="618213" y="2972544"/>
            <a:ext cx="10911627" cy="1185965"/>
          </a:xfrm>
          <a:noFill/>
        </p:spPr>
        <p:txBody>
          <a:bodyPr wrap="square" lIns="0" tIns="0" bIns="0" anchor="b" anchorCtr="0">
            <a:spAutoFit/>
          </a:bodyPr>
          <a:lstStyle>
            <a:lvl1pPr algn="l" defTabSz="1219170" rtl="0" eaLnBrk="1" latinLnBrk="0" hangingPunct="1">
              <a:lnSpc>
                <a:spcPct val="85000"/>
              </a:lnSpc>
              <a:spcBef>
                <a:spcPct val="0"/>
              </a:spcBef>
              <a:buNone/>
              <a:defRPr lang="en-US" sz="4533" b="1" kern="1200" spc="-67" baseline="0" dirty="0">
                <a:gradFill>
                  <a:gsLst>
                    <a:gs pos="1000">
                      <a:schemeClr val="bg1"/>
                    </a:gs>
                    <a:gs pos="99000">
                      <a:schemeClr val="bg1"/>
                    </a:gs>
                  </a:gsLst>
                  <a:lin ang="13200000" scaled="0"/>
                </a:gradFill>
                <a:latin typeface="Arial" panose="020B0604020202020204" pitchFamily="34" charset="0"/>
                <a:ea typeface="+mj-ea"/>
                <a:cs typeface="Arial" panose="020B0604020202020204" pitchFamily="34" charset="0"/>
              </a:defRPr>
            </a:lvl1pPr>
          </a:lstStyle>
          <a:p>
            <a:r>
              <a:rPr lang="en-US" dirty="0"/>
              <a:t>Click to edit </a:t>
            </a:r>
            <a:br>
              <a:rPr lang="en-US" dirty="0"/>
            </a:br>
            <a:r>
              <a:rPr lang="en-US" dirty="0"/>
              <a:t>master title style</a:t>
            </a:r>
          </a:p>
        </p:txBody>
      </p:sp>
      <p:sp>
        <p:nvSpPr>
          <p:cNvPr id="11" name="Subtitle 2"/>
          <p:cNvSpPr>
            <a:spLocks noGrp="1"/>
          </p:cNvSpPr>
          <p:nvPr>
            <p:ph type="subTitle" idx="1" hasCustomPrompt="1"/>
          </p:nvPr>
        </p:nvSpPr>
        <p:spPr>
          <a:xfrm>
            <a:off x="642087" y="4321239"/>
            <a:ext cx="7540983" cy="348813"/>
          </a:xfrm>
          <a:prstGeom prst="rect">
            <a:avLst/>
          </a:prstGeom>
        </p:spPr>
        <p:txBody>
          <a:bodyPr/>
          <a:lstStyle>
            <a:lvl1pPr marL="0" indent="0" algn="l" defTabSz="1219170" rtl="0" eaLnBrk="1" latinLnBrk="0" hangingPunct="1">
              <a:lnSpc>
                <a:spcPct val="100000"/>
              </a:lnSpc>
              <a:spcBef>
                <a:spcPct val="0"/>
              </a:spcBef>
              <a:buClr>
                <a:srgbClr val="00B7E6"/>
              </a:buClr>
              <a:buSzPct val="110000"/>
              <a:buFont typeface="Wingdings" panose="05000000000000000000" pitchFamily="2" charset="2"/>
              <a:buNone/>
              <a:defRPr lang="en-US" sz="1467"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12" name="Text Placeholder 3"/>
          <p:cNvSpPr>
            <a:spLocks noGrp="1"/>
          </p:cNvSpPr>
          <p:nvPr>
            <p:ph type="body" sz="quarter" idx="10"/>
          </p:nvPr>
        </p:nvSpPr>
        <p:spPr>
          <a:xfrm>
            <a:off x="642087" y="4609298"/>
            <a:ext cx="7537077" cy="276999"/>
          </a:xfrm>
        </p:spPr>
        <p:txBody>
          <a:bodyPr vert="horz" wrap="square" lIns="0" tIns="45720" rIns="0" bIns="45720" rtlCol="0">
            <a:spAutoFit/>
          </a:bodyPr>
          <a:lstStyle>
            <a:lvl1pPr marL="230712" indent="-230712">
              <a:buNone/>
              <a:defRPr lang="en-US" sz="1200" b="0" i="1" kern="1200" spc="107" baseline="0" dirty="0" smtClean="0">
                <a:gradFill>
                  <a:gsLst>
                    <a:gs pos="12389">
                      <a:schemeClr val="bg1"/>
                    </a:gs>
                    <a:gs pos="34000">
                      <a:schemeClr val="bg1"/>
                    </a:gs>
                  </a:gsLst>
                  <a:lin ang="5400000" scaled="0"/>
                </a:gradFill>
                <a:latin typeface="Georgia" panose="02040502050405020303" pitchFamily="18" charset="0"/>
                <a:ea typeface="+mj-ea"/>
                <a:cs typeface="Arial" panose="020B0604020202020204" pitchFamily="34" charset="0"/>
              </a:defRPr>
            </a:lvl1pPr>
            <a:lvl2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2pPr>
            <a:lvl3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3pPr>
            <a:lvl4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4pPr>
            <a:lvl5pPr>
              <a:defRPr lang="en-US" sz="1600" b="0" kern="1200" spc="0" baseline="0" dirty="0" smtClean="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5pPr>
          </a:lstStyle>
          <a:p>
            <a:pPr marL="0" lvl="0" indent="0">
              <a:lnSpc>
                <a:spcPct val="100000"/>
              </a:lnSpc>
              <a:spcBef>
                <a:spcPct val="0"/>
              </a:spcBef>
            </a:pPr>
            <a:r>
              <a:rPr lang="en-US"/>
              <a:t>Click to edit Master text styles</a:t>
            </a:r>
          </a:p>
        </p:txBody>
      </p:sp>
      <p:sp>
        <p:nvSpPr>
          <p:cNvPr id="5" name="TextBox 4"/>
          <p:cNvSpPr txBox="1"/>
          <p:nvPr userDrawn="1"/>
        </p:nvSpPr>
        <p:spPr>
          <a:xfrm>
            <a:off x="8296507" y="6394347"/>
            <a:ext cx="3895493" cy="313932"/>
          </a:xfrm>
          <a:prstGeom prst="rect">
            <a:avLst/>
          </a:prstGeom>
          <a:noFill/>
        </p:spPr>
        <p:txBody>
          <a:bodyPr wrap="square" rtlCol="0">
            <a:spAutoFit/>
          </a:bodyPr>
          <a:lstStyle/>
          <a:p>
            <a:pPr algn="r">
              <a:lnSpc>
                <a:spcPct val="90000"/>
              </a:lnSpc>
              <a:spcBef>
                <a:spcPts val="1600"/>
              </a:spcBef>
              <a:buClr>
                <a:srgbClr val="CC0000"/>
              </a:buClr>
              <a:buSzPct val="110000"/>
            </a:pPr>
            <a:r>
              <a:rPr lang="en-US" sz="1600" b="1" dirty="0">
                <a:solidFill>
                  <a:schemeClr val="bg1"/>
                </a:solidFill>
                <a:latin typeface="+mn-lt"/>
                <a:ea typeface="Adobe Hebrew" charset="0"/>
                <a:cs typeface="Adobe Hebrew" charset="0"/>
              </a:rPr>
              <a:t>DEPARTMENT OF NEUROLOGY</a:t>
            </a:r>
          </a:p>
        </p:txBody>
      </p:sp>
    </p:spTree>
    <p:extLst>
      <p:ext uri="{BB962C8B-B14F-4D97-AF65-F5344CB8AC3E}">
        <p14:creationId xmlns:p14="http://schemas.microsoft.com/office/powerpoint/2010/main" val="21158592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B">
    <p:bg>
      <p:bgPr>
        <a:solidFill>
          <a:schemeClr val="bg1"/>
        </a:solidFill>
        <a:effectLst/>
      </p:bgPr>
    </p:bg>
    <p:spTree>
      <p:nvGrpSpPr>
        <p:cNvPr id="1" name=""/>
        <p:cNvGrpSpPr/>
        <p:nvPr/>
      </p:nvGrpSpPr>
      <p:grpSpPr>
        <a:xfrm>
          <a:off x="0" y="0"/>
          <a:ext cx="0" cy="0"/>
          <a:chOff x="0" y="0"/>
          <a:chExt cx="0" cy="0"/>
        </a:xfrm>
      </p:grpSpPr>
      <p:pic>
        <p:nvPicPr>
          <p:cNvPr id="12" name="Picture 11" descr="pattern.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944533" y="2366763"/>
            <a:ext cx="7247467" cy="4347840"/>
          </a:xfrm>
          <a:prstGeom prst="rect">
            <a:avLst/>
          </a:prstGeom>
        </p:spPr>
      </p:pic>
      <p:sp>
        <p:nvSpPr>
          <p:cNvPr id="7" name="Text Placeholder 2"/>
          <p:cNvSpPr>
            <a:spLocks noGrp="1"/>
          </p:cNvSpPr>
          <p:nvPr>
            <p:ph type="body" idx="1" hasCustomPrompt="1"/>
          </p:nvPr>
        </p:nvSpPr>
        <p:spPr>
          <a:xfrm>
            <a:off x="763659" y="462330"/>
            <a:ext cx="5156821" cy="378286"/>
          </a:xfrm>
          <a:prstGeom prst="rect">
            <a:avLst/>
          </a:prstGeom>
        </p:spPr>
        <p:txBody>
          <a:bodyPr anchor="b"/>
          <a:lstStyle>
            <a:lvl1pPr marL="0" indent="0">
              <a:buNone/>
              <a:defRPr sz="1865" b="1" cap="all" baseline="0">
                <a:solidFill>
                  <a:srgbClr val="97999B"/>
                </a:solidFill>
              </a:defRPr>
            </a:lvl1pPr>
            <a:lvl2pPr marL="609036" indent="0">
              <a:buNone/>
              <a:defRPr sz="2398">
                <a:solidFill>
                  <a:schemeClr val="tx1">
                    <a:tint val="75000"/>
                  </a:schemeClr>
                </a:solidFill>
              </a:defRPr>
            </a:lvl2pPr>
            <a:lvl3pPr marL="1218072" indent="0">
              <a:buNone/>
              <a:defRPr sz="2131">
                <a:solidFill>
                  <a:schemeClr val="tx1">
                    <a:tint val="75000"/>
                  </a:schemeClr>
                </a:solidFill>
              </a:defRPr>
            </a:lvl3pPr>
            <a:lvl4pPr marL="1827108" indent="0">
              <a:buNone/>
              <a:defRPr sz="1865">
                <a:solidFill>
                  <a:schemeClr val="tx1">
                    <a:tint val="75000"/>
                  </a:schemeClr>
                </a:solidFill>
              </a:defRPr>
            </a:lvl4pPr>
            <a:lvl5pPr marL="2436144" indent="0">
              <a:buNone/>
              <a:defRPr sz="1865">
                <a:solidFill>
                  <a:schemeClr val="tx1">
                    <a:tint val="75000"/>
                  </a:schemeClr>
                </a:solidFill>
              </a:defRPr>
            </a:lvl5pPr>
            <a:lvl6pPr marL="3045181" indent="0">
              <a:buNone/>
              <a:defRPr sz="1865">
                <a:solidFill>
                  <a:schemeClr val="tx1">
                    <a:tint val="75000"/>
                  </a:schemeClr>
                </a:solidFill>
              </a:defRPr>
            </a:lvl6pPr>
            <a:lvl7pPr marL="3654217" indent="0">
              <a:buNone/>
              <a:defRPr sz="1865">
                <a:solidFill>
                  <a:schemeClr val="tx1">
                    <a:tint val="75000"/>
                  </a:schemeClr>
                </a:solidFill>
              </a:defRPr>
            </a:lvl7pPr>
            <a:lvl8pPr marL="4263253" indent="0">
              <a:buNone/>
              <a:defRPr sz="1865">
                <a:solidFill>
                  <a:schemeClr val="tx1">
                    <a:tint val="75000"/>
                  </a:schemeClr>
                </a:solidFill>
              </a:defRPr>
            </a:lvl8pPr>
            <a:lvl9pPr marL="4872289" indent="0">
              <a:buNone/>
              <a:defRPr sz="1865">
                <a:solidFill>
                  <a:schemeClr val="tx1">
                    <a:tint val="75000"/>
                  </a:schemeClr>
                </a:solidFill>
              </a:defRPr>
            </a:lvl9pPr>
          </a:lstStyle>
          <a:p>
            <a:pPr lvl="0"/>
            <a:r>
              <a:rPr lang="en-US"/>
              <a:t>Month Day, Year</a:t>
            </a:r>
          </a:p>
        </p:txBody>
      </p:sp>
      <p:sp>
        <p:nvSpPr>
          <p:cNvPr id="8" name="Title 1"/>
          <p:cNvSpPr>
            <a:spLocks noGrp="1"/>
          </p:cNvSpPr>
          <p:nvPr>
            <p:ph type="title" hasCustomPrompt="1"/>
          </p:nvPr>
        </p:nvSpPr>
        <p:spPr>
          <a:xfrm>
            <a:off x="765154" y="840615"/>
            <a:ext cx="5156821" cy="3636064"/>
          </a:xfrm>
          <a:prstGeom prst="rect">
            <a:avLst/>
          </a:prstGeom>
        </p:spPr>
        <p:txBody>
          <a:bodyPr anchor="b" anchorCtr="0">
            <a:normAutofit/>
          </a:bodyPr>
          <a:lstStyle>
            <a:lvl1pPr algn="l">
              <a:defRPr sz="5328" b="1" cap="none" baseline="0">
                <a:solidFill>
                  <a:schemeClr val="tx2"/>
                </a:solidFill>
              </a:defRPr>
            </a:lvl1pPr>
          </a:lstStyle>
          <a:p>
            <a:r>
              <a:rPr lang="en-US"/>
              <a:t>Presentation Title Here</a:t>
            </a:r>
          </a:p>
        </p:txBody>
      </p:sp>
      <p:sp>
        <p:nvSpPr>
          <p:cNvPr id="9" name="Text Placeholder 2"/>
          <p:cNvSpPr>
            <a:spLocks noGrp="1"/>
          </p:cNvSpPr>
          <p:nvPr>
            <p:ph type="body" sz="quarter" idx="13" hasCustomPrompt="1"/>
          </p:nvPr>
        </p:nvSpPr>
        <p:spPr>
          <a:xfrm>
            <a:off x="763659" y="4492566"/>
            <a:ext cx="5158316" cy="977768"/>
          </a:xfrm>
          <a:prstGeom prst="rect">
            <a:avLst/>
          </a:prstGeom>
        </p:spPr>
        <p:txBody>
          <a:bodyPr vert="horz">
            <a:spAutoFit/>
          </a:bodyPr>
          <a:lstStyle>
            <a:lvl1pPr marL="0" indent="0">
              <a:buNone/>
              <a:defRPr sz="2131" baseline="0">
                <a:solidFill>
                  <a:schemeClr val="accent5"/>
                </a:solidFill>
                <a:latin typeface="Trebuchet MS"/>
                <a:cs typeface="Trebuchet MS"/>
              </a:defRPr>
            </a:lvl1pPr>
            <a:lvl2pPr marL="609036" indent="0">
              <a:buNone/>
              <a:defRPr sz="1199">
                <a:solidFill>
                  <a:srgbClr val="97999B"/>
                </a:solidFill>
                <a:latin typeface="Trebuchet MS"/>
                <a:cs typeface="Trebuchet MS"/>
              </a:defRPr>
            </a:lvl2pPr>
            <a:lvl3pPr marL="1218072" indent="0">
              <a:buNone/>
              <a:defRPr sz="1199">
                <a:solidFill>
                  <a:srgbClr val="97999B"/>
                </a:solidFill>
                <a:latin typeface="Trebuchet MS"/>
                <a:cs typeface="Trebuchet MS"/>
              </a:defRPr>
            </a:lvl3pPr>
            <a:lvl4pPr marL="1827108" indent="0">
              <a:buNone/>
              <a:defRPr sz="1199">
                <a:solidFill>
                  <a:srgbClr val="97999B"/>
                </a:solidFill>
                <a:latin typeface="Trebuchet MS"/>
                <a:cs typeface="Trebuchet MS"/>
              </a:defRPr>
            </a:lvl4pPr>
            <a:lvl5pPr marL="2436144" indent="0">
              <a:buNone/>
              <a:defRPr sz="1199">
                <a:solidFill>
                  <a:srgbClr val="97999B"/>
                </a:solidFill>
                <a:latin typeface="Trebuchet MS"/>
                <a:cs typeface="Trebuchet MS"/>
              </a:defRPr>
            </a:lvl5pPr>
          </a:lstStyle>
          <a:p>
            <a:pPr lvl="0"/>
            <a:r>
              <a:rPr lang="en-US"/>
              <a:t>Subtitle would go here and can extend onto several lines like this example shows </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8897" y="5935551"/>
            <a:ext cx="2424788" cy="574488"/>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1126" y="5960000"/>
            <a:ext cx="2062681" cy="540952"/>
          </a:xfrm>
          <a:prstGeom prst="rect">
            <a:avLst/>
          </a:prstGeom>
        </p:spPr>
      </p:pic>
    </p:spTree>
    <p:extLst>
      <p:ext uri="{BB962C8B-B14F-4D97-AF65-F5344CB8AC3E}">
        <p14:creationId xmlns:p14="http://schemas.microsoft.com/office/powerpoint/2010/main" val="813654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C17D-4E07-4F83-8A9B-89A3B56519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12DD96-29E0-4E10-9173-78C7068009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00E2C-3714-4D64-B6F0-5237458CCC82}"/>
              </a:ext>
            </a:extLst>
          </p:cNvPr>
          <p:cNvSpPr>
            <a:spLocks noGrp="1"/>
          </p:cNvSpPr>
          <p:nvPr>
            <p:ph type="dt" sz="half" idx="10"/>
          </p:nvPr>
        </p:nvSpPr>
        <p:spPr/>
        <p:txBody>
          <a:bodyPr/>
          <a:lstStyle/>
          <a:p>
            <a:fld id="{F0DEB689-1C2D-47C0-899C-43E5D71A55D8}" type="datetimeFigureOut">
              <a:rPr lang="en-US" smtClean="0"/>
              <a:t>11/14/2025</a:t>
            </a:fld>
            <a:endParaRPr lang="en-US"/>
          </a:p>
        </p:txBody>
      </p:sp>
      <p:sp>
        <p:nvSpPr>
          <p:cNvPr id="5" name="Footer Placeholder 4">
            <a:extLst>
              <a:ext uri="{FF2B5EF4-FFF2-40B4-BE49-F238E27FC236}">
                <a16:creationId xmlns:a16="http://schemas.microsoft.com/office/drawing/2014/main" id="{F68A66E6-46DA-44DC-90A4-7A89BB77C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8F50EA-B28F-4071-9939-30A6AE66DC45}"/>
              </a:ext>
            </a:extLst>
          </p:cNvPr>
          <p:cNvSpPr>
            <a:spLocks noGrp="1"/>
          </p:cNvSpPr>
          <p:nvPr>
            <p:ph type="sldNum" sz="quarter" idx="12"/>
          </p:nvPr>
        </p:nvSpPr>
        <p:spPr/>
        <p:txBody>
          <a:bodyPr/>
          <a:lstStyle/>
          <a:p>
            <a:fld id="{BE29DF26-77B7-4D58-B4AD-D027A8A48BCC}" type="slidenum">
              <a:rPr lang="en-US" smtClean="0"/>
              <a:t>‹#›</a:t>
            </a:fld>
            <a:endParaRPr lang="en-US"/>
          </a:p>
        </p:txBody>
      </p:sp>
    </p:spTree>
    <p:extLst>
      <p:ext uri="{BB962C8B-B14F-4D97-AF65-F5344CB8AC3E}">
        <p14:creationId xmlns:p14="http://schemas.microsoft.com/office/powerpoint/2010/main" val="2542698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E3F86-523B-4C25-B860-22EDA4926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B030C5-2820-4603-A02C-7B8771D483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16AC1D-D2FE-446A-9A43-D68E07774A27}"/>
              </a:ext>
            </a:extLst>
          </p:cNvPr>
          <p:cNvSpPr>
            <a:spLocks noGrp="1"/>
          </p:cNvSpPr>
          <p:nvPr>
            <p:ph type="dt" sz="half" idx="10"/>
          </p:nvPr>
        </p:nvSpPr>
        <p:spPr/>
        <p:txBody>
          <a:bodyPr/>
          <a:lstStyle/>
          <a:p>
            <a:fld id="{F0DEB689-1C2D-47C0-899C-43E5D71A55D8}" type="datetimeFigureOut">
              <a:rPr lang="en-US" smtClean="0"/>
              <a:t>11/14/2025</a:t>
            </a:fld>
            <a:endParaRPr lang="en-US"/>
          </a:p>
        </p:txBody>
      </p:sp>
      <p:sp>
        <p:nvSpPr>
          <p:cNvPr id="5" name="Footer Placeholder 4">
            <a:extLst>
              <a:ext uri="{FF2B5EF4-FFF2-40B4-BE49-F238E27FC236}">
                <a16:creationId xmlns:a16="http://schemas.microsoft.com/office/drawing/2014/main" id="{73648E8A-36B8-4D9A-8E2D-60D3707724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B8199-4DDE-4729-8297-75E1AE353FEB}"/>
              </a:ext>
            </a:extLst>
          </p:cNvPr>
          <p:cNvSpPr>
            <a:spLocks noGrp="1"/>
          </p:cNvSpPr>
          <p:nvPr>
            <p:ph type="sldNum" sz="quarter" idx="12"/>
          </p:nvPr>
        </p:nvSpPr>
        <p:spPr/>
        <p:txBody>
          <a:bodyPr/>
          <a:lstStyle/>
          <a:p>
            <a:fld id="{BE29DF26-77B7-4D58-B4AD-D027A8A48BCC}" type="slidenum">
              <a:rPr lang="en-US" smtClean="0"/>
              <a:t>‹#›</a:t>
            </a:fld>
            <a:endParaRPr lang="en-US"/>
          </a:p>
        </p:txBody>
      </p:sp>
    </p:spTree>
    <p:extLst>
      <p:ext uri="{BB962C8B-B14F-4D97-AF65-F5344CB8AC3E}">
        <p14:creationId xmlns:p14="http://schemas.microsoft.com/office/powerpoint/2010/main" val="4115295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FDA8-582C-4C58-82F5-A38F27566B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842EA0-8668-454D-BCC9-F8A3BFE962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2CAB1E-148D-4ADF-8F76-2590B0065D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E06296-59CD-4ADE-A220-351BFF872C82}"/>
              </a:ext>
            </a:extLst>
          </p:cNvPr>
          <p:cNvSpPr>
            <a:spLocks noGrp="1"/>
          </p:cNvSpPr>
          <p:nvPr>
            <p:ph type="dt" sz="half" idx="10"/>
          </p:nvPr>
        </p:nvSpPr>
        <p:spPr/>
        <p:txBody>
          <a:bodyPr/>
          <a:lstStyle/>
          <a:p>
            <a:fld id="{F0DEB689-1C2D-47C0-899C-43E5D71A55D8}" type="datetimeFigureOut">
              <a:rPr lang="en-US" smtClean="0"/>
              <a:t>11/14/2025</a:t>
            </a:fld>
            <a:endParaRPr lang="en-US"/>
          </a:p>
        </p:txBody>
      </p:sp>
      <p:sp>
        <p:nvSpPr>
          <p:cNvPr id="6" name="Footer Placeholder 5">
            <a:extLst>
              <a:ext uri="{FF2B5EF4-FFF2-40B4-BE49-F238E27FC236}">
                <a16:creationId xmlns:a16="http://schemas.microsoft.com/office/drawing/2014/main" id="{E7950A79-2C7B-411E-8688-7A88CB9FA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25FC42-0E03-4183-ADB4-2CD97EDEFC83}"/>
              </a:ext>
            </a:extLst>
          </p:cNvPr>
          <p:cNvSpPr>
            <a:spLocks noGrp="1"/>
          </p:cNvSpPr>
          <p:nvPr>
            <p:ph type="sldNum" sz="quarter" idx="12"/>
          </p:nvPr>
        </p:nvSpPr>
        <p:spPr/>
        <p:txBody>
          <a:bodyPr/>
          <a:lstStyle/>
          <a:p>
            <a:fld id="{BE29DF26-77B7-4D58-B4AD-D027A8A48BCC}" type="slidenum">
              <a:rPr lang="en-US" smtClean="0"/>
              <a:t>‹#›</a:t>
            </a:fld>
            <a:endParaRPr lang="en-US"/>
          </a:p>
        </p:txBody>
      </p:sp>
    </p:spTree>
    <p:extLst>
      <p:ext uri="{BB962C8B-B14F-4D97-AF65-F5344CB8AC3E}">
        <p14:creationId xmlns:p14="http://schemas.microsoft.com/office/powerpoint/2010/main" val="426817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25A7-A538-4378-BECD-2E3C19C6B1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65D4D2-ABF1-4B36-8A7F-441A2A0850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3EE279-70E0-499F-A3D5-BCAE13BF32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386EC9-E09A-41F5-BD11-AB16B89CDE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6E52A2-EAF8-4F13-9126-3C6D5437D4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455844-979A-4A21-A43E-7E1B5741DFFB}"/>
              </a:ext>
            </a:extLst>
          </p:cNvPr>
          <p:cNvSpPr>
            <a:spLocks noGrp="1"/>
          </p:cNvSpPr>
          <p:nvPr>
            <p:ph type="dt" sz="half" idx="10"/>
          </p:nvPr>
        </p:nvSpPr>
        <p:spPr/>
        <p:txBody>
          <a:bodyPr/>
          <a:lstStyle/>
          <a:p>
            <a:fld id="{F0DEB689-1C2D-47C0-899C-43E5D71A55D8}" type="datetimeFigureOut">
              <a:rPr lang="en-US" smtClean="0"/>
              <a:t>11/14/2025</a:t>
            </a:fld>
            <a:endParaRPr lang="en-US"/>
          </a:p>
        </p:txBody>
      </p:sp>
      <p:sp>
        <p:nvSpPr>
          <p:cNvPr id="8" name="Footer Placeholder 7">
            <a:extLst>
              <a:ext uri="{FF2B5EF4-FFF2-40B4-BE49-F238E27FC236}">
                <a16:creationId xmlns:a16="http://schemas.microsoft.com/office/drawing/2014/main" id="{97529220-4933-41DA-A4F3-762F20E02F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99DFA4-AA38-4100-AA7A-A4A8CD972ED6}"/>
              </a:ext>
            </a:extLst>
          </p:cNvPr>
          <p:cNvSpPr>
            <a:spLocks noGrp="1"/>
          </p:cNvSpPr>
          <p:nvPr>
            <p:ph type="sldNum" sz="quarter" idx="12"/>
          </p:nvPr>
        </p:nvSpPr>
        <p:spPr/>
        <p:txBody>
          <a:bodyPr/>
          <a:lstStyle/>
          <a:p>
            <a:fld id="{BE29DF26-77B7-4D58-B4AD-D027A8A48BCC}" type="slidenum">
              <a:rPr lang="en-US" smtClean="0"/>
              <a:t>‹#›</a:t>
            </a:fld>
            <a:endParaRPr lang="en-US"/>
          </a:p>
        </p:txBody>
      </p:sp>
    </p:spTree>
    <p:extLst>
      <p:ext uri="{BB962C8B-B14F-4D97-AF65-F5344CB8AC3E}">
        <p14:creationId xmlns:p14="http://schemas.microsoft.com/office/powerpoint/2010/main" val="205957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90AFB-7898-4F70-BF84-F2818ACDE7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44B279-323A-45E4-B820-F71E9A83D0E0}"/>
              </a:ext>
            </a:extLst>
          </p:cNvPr>
          <p:cNvSpPr>
            <a:spLocks noGrp="1"/>
          </p:cNvSpPr>
          <p:nvPr>
            <p:ph type="dt" sz="half" idx="10"/>
          </p:nvPr>
        </p:nvSpPr>
        <p:spPr/>
        <p:txBody>
          <a:bodyPr/>
          <a:lstStyle/>
          <a:p>
            <a:fld id="{F0DEB689-1C2D-47C0-899C-43E5D71A55D8}" type="datetimeFigureOut">
              <a:rPr lang="en-US" smtClean="0"/>
              <a:t>11/14/2025</a:t>
            </a:fld>
            <a:endParaRPr lang="en-US"/>
          </a:p>
        </p:txBody>
      </p:sp>
      <p:sp>
        <p:nvSpPr>
          <p:cNvPr id="4" name="Footer Placeholder 3">
            <a:extLst>
              <a:ext uri="{FF2B5EF4-FFF2-40B4-BE49-F238E27FC236}">
                <a16:creationId xmlns:a16="http://schemas.microsoft.com/office/drawing/2014/main" id="{B498B6BB-5C73-432D-B1CD-9B2F7AE631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B96BC1-8379-4B0A-B8EC-5225C40CED47}"/>
              </a:ext>
            </a:extLst>
          </p:cNvPr>
          <p:cNvSpPr>
            <a:spLocks noGrp="1"/>
          </p:cNvSpPr>
          <p:nvPr>
            <p:ph type="sldNum" sz="quarter" idx="12"/>
          </p:nvPr>
        </p:nvSpPr>
        <p:spPr/>
        <p:txBody>
          <a:bodyPr/>
          <a:lstStyle/>
          <a:p>
            <a:fld id="{BE29DF26-77B7-4D58-B4AD-D027A8A48BCC}" type="slidenum">
              <a:rPr lang="en-US" smtClean="0"/>
              <a:t>‹#›</a:t>
            </a:fld>
            <a:endParaRPr lang="en-US"/>
          </a:p>
        </p:txBody>
      </p:sp>
    </p:spTree>
    <p:extLst>
      <p:ext uri="{BB962C8B-B14F-4D97-AF65-F5344CB8AC3E}">
        <p14:creationId xmlns:p14="http://schemas.microsoft.com/office/powerpoint/2010/main" val="2862223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7670F3-2B47-4F4B-9322-2F7EA7875A7E}"/>
              </a:ext>
            </a:extLst>
          </p:cNvPr>
          <p:cNvSpPr>
            <a:spLocks noGrp="1"/>
          </p:cNvSpPr>
          <p:nvPr>
            <p:ph type="dt" sz="half" idx="10"/>
          </p:nvPr>
        </p:nvSpPr>
        <p:spPr/>
        <p:txBody>
          <a:bodyPr/>
          <a:lstStyle/>
          <a:p>
            <a:fld id="{F0DEB689-1C2D-47C0-899C-43E5D71A55D8}" type="datetimeFigureOut">
              <a:rPr lang="en-US" smtClean="0"/>
              <a:t>11/14/2025</a:t>
            </a:fld>
            <a:endParaRPr lang="en-US"/>
          </a:p>
        </p:txBody>
      </p:sp>
      <p:sp>
        <p:nvSpPr>
          <p:cNvPr id="3" name="Footer Placeholder 2">
            <a:extLst>
              <a:ext uri="{FF2B5EF4-FFF2-40B4-BE49-F238E27FC236}">
                <a16:creationId xmlns:a16="http://schemas.microsoft.com/office/drawing/2014/main" id="{269ACCB4-1B2B-41B7-9789-7F5E8EA3E9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43F2-36DD-4446-B7A0-CD5ACE1816B0}"/>
              </a:ext>
            </a:extLst>
          </p:cNvPr>
          <p:cNvSpPr>
            <a:spLocks noGrp="1"/>
          </p:cNvSpPr>
          <p:nvPr>
            <p:ph type="sldNum" sz="quarter" idx="12"/>
          </p:nvPr>
        </p:nvSpPr>
        <p:spPr/>
        <p:txBody>
          <a:bodyPr/>
          <a:lstStyle/>
          <a:p>
            <a:fld id="{BE29DF26-77B7-4D58-B4AD-D027A8A48BCC}" type="slidenum">
              <a:rPr lang="en-US" smtClean="0"/>
              <a:t>‹#›</a:t>
            </a:fld>
            <a:endParaRPr lang="en-US"/>
          </a:p>
        </p:txBody>
      </p:sp>
    </p:spTree>
    <p:extLst>
      <p:ext uri="{BB962C8B-B14F-4D97-AF65-F5344CB8AC3E}">
        <p14:creationId xmlns:p14="http://schemas.microsoft.com/office/powerpoint/2010/main" val="324966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841F-C4BA-4677-B52B-166BBB6DFF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C84E72-CEF4-4DA2-A680-B3079BB9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D768B0-B8D5-4668-8D02-892E8E19F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CB379D-5715-4DE8-B6C9-8A278F87AD1D}"/>
              </a:ext>
            </a:extLst>
          </p:cNvPr>
          <p:cNvSpPr>
            <a:spLocks noGrp="1"/>
          </p:cNvSpPr>
          <p:nvPr>
            <p:ph type="dt" sz="half" idx="10"/>
          </p:nvPr>
        </p:nvSpPr>
        <p:spPr/>
        <p:txBody>
          <a:bodyPr/>
          <a:lstStyle/>
          <a:p>
            <a:fld id="{F0DEB689-1C2D-47C0-899C-43E5D71A55D8}" type="datetimeFigureOut">
              <a:rPr lang="en-US" smtClean="0"/>
              <a:t>11/14/2025</a:t>
            </a:fld>
            <a:endParaRPr lang="en-US"/>
          </a:p>
        </p:txBody>
      </p:sp>
      <p:sp>
        <p:nvSpPr>
          <p:cNvPr id="6" name="Footer Placeholder 5">
            <a:extLst>
              <a:ext uri="{FF2B5EF4-FFF2-40B4-BE49-F238E27FC236}">
                <a16:creationId xmlns:a16="http://schemas.microsoft.com/office/drawing/2014/main" id="{72E7C778-9767-4455-AA68-A9ACF2761C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F3964D-EC5C-4FD4-A239-0FB06D4747C9}"/>
              </a:ext>
            </a:extLst>
          </p:cNvPr>
          <p:cNvSpPr>
            <a:spLocks noGrp="1"/>
          </p:cNvSpPr>
          <p:nvPr>
            <p:ph type="sldNum" sz="quarter" idx="12"/>
          </p:nvPr>
        </p:nvSpPr>
        <p:spPr/>
        <p:txBody>
          <a:bodyPr/>
          <a:lstStyle/>
          <a:p>
            <a:fld id="{BE29DF26-77B7-4D58-B4AD-D027A8A48BCC}" type="slidenum">
              <a:rPr lang="en-US" smtClean="0"/>
              <a:t>‹#›</a:t>
            </a:fld>
            <a:endParaRPr lang="en-US"/>
          </a:p>
        </p:txBody>
      </p:sp>
    </p:spTree>
    <p:extLst>
      <p:ext uri="{BB962C8B-B14F-4D97-AF65-F5344CB8AC3E}">
        <p14:creationId xmlns:p14="http://schemas.microsoft.com/office/powerpoint/2010/main" val="222985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54E15-82E8-4E8C-9700-8EF7C41B0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7DBB0D-2474-4585-9000-90746650B9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DAEA8E-C68A-4299-9B2D-8DAD46796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B3D301-62A2-4CDD-B0D1-93232DF9AB35}"/>
              </a:ext>
            </a:extLst>
          </p:cNvPr>
          <p:cNvSpPr>
            <a:spLocks noGrp="1"/>
          </p:cNvSpPr>
          <p:nvPr>
            <p:ph type="dt" sz="half" idx="10"/>
          </p:nvPr>
        </p:nvSpPr>
        <p:spPr/>
        <p:txBody>
          <a:bodyPr/>
          <a:lstStyle/>
          <a:p>
            <a:fld id="{F0DEB689-1C2D-47C0-899C-43E5D71A55D8}" type="datetimeFigureOut">
              <a:rPr lang="en-US" smtClean="0"/>
              <a:t>11/14/2025</a:t>
            </a:fld>
            <a:endParaRPr lang="en-US"/>
          </a:p>
        </p:txBody>
      </p:sp>
      <p:sp>
        <p:nvSpPr>
          <p:cNvPr id="6" name="Footer Placeholder 5">
            <a:extLst>
              <a:ext uri="{FF2B5EF4-FFF2-40B4-BE49-F238E27FC236}">
                <a16:creationId xmlns:a16="http://schemas.microsoft.com/office/drawing/2014/main" id="{FA41C57B-0D2A-4187-855E-59085730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3742D-AA6C-458D-9CB1-93142E9624C4}"/>
              </a:ext>
            </a:extLst>
          </p:cNvPr>
          <p:cNvSpPr>
            <a:spLocks noGrp="1"/>
          </p:cNvSpPr>
          <p:nvPr>
            <p:ph type="sldNum" sz="quarter" idx="12"/>
          </p:nvPr>
        </p:nvSpPr>
        <p:spPr/>
        <p:txBody>
          <a:bodyPr/>
          <a:lstStyle/>
          <a:p>
            <a:fld id="{BE29DF26-77B7-4D58-B4AD-D027A8A48BCC}" type="slidenum">
              <a:rPr lang="en-US" smtClean="0"/>
              <a:t>‹#›</a:t>
            </a:fld>
            <a:endParaRPr lang="en-US"/>
          </a:p>
        </p:txBody>
      </p:sp>
    </p:spTree>
    <p:extLst>
      <p:ext uri="{BB962C8B-B14F-4D97-AF65-F5344CB8AC3E}">
        <p14:creationId xmlns:p14="http://schemas.microsoft.com/office/powerpoint/2010/main" val="410848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8DD2D4-D6F0-4DC0-B314-246751CE70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E03DDD-3F07-4567-944C-715DE0FFAE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3B3E4-BBE4-44A6-B282-1D6B1A936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EB689-1C2D-47C0-899C-43E5D71A55D8}" type="datetimeFigureOut">
              <a:rPr lang="en-US" smtClean="0"/>
              <a:t>11/14/2025</a:t>
            </a:fld>
            <a:endParaRPr lang="en-US"/>
          </a:p>
        </p:txBody>
      </p:sp>
      <p:sp>
        <p:nvSpPr>
          <p:cNvPr id="5" name="Footer Placeholder 4">
            <a:extLst>
              <a:ext uri="{FF2B5EF4-FFF2-40B4-BE49-F238E27FC236}">
                <a16:creationId xmlns:a16="http://schemas.microsoft.com/office/drawing/2014/main" id="{17F58084-C072-41BC-AF6E-19AE40364C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08E788-930F-4BB5-A703-D531799926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29DF26-77B7-4D58-B4AD-D027A8A48BCC}" type="slidenum">
              <a:rPr lang="en-US" smtClean="0"/>
              <a:t>‹#›</a:t>
            </a:fld>
            <a:endParaRPr lang="en-US"/>
          </a:p>
        </p:txBody>
      </p:sp>
    </p:spTree>
    <p:extLst>
      <p:ext uri="{BB962C8B-B14F-4D97-AF65-F5344CB8AC3E}">
        <p14:creationId xmlns:p14="http://schemas.microsoft.com/office/powerpoint/2010/main" val="526984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4.png"/><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5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087" y="981152"/>
            <a:ext cx="6454749" cy="1734834"/>
          </a:xfrm>
        </p:spPr>
        <p:txBody>
          <a:bodyPr/>
          <a:lstStyle/>
          <a:p>
            <a:pPr>
              <a:lnSpc>
                <a:spcPts val="7000"/>
              </a:lnSpc>
              <a:spcBef>
                <a:spcPts val="600"/>
              </a:spcBef>
              <a:spcAft>
                <a:spcPts val="1200"/>
              </a:spcAft>
            </a:pPr>
            <a:r>
              <a:rPr lang="en-US" sz="4800" dirty="0">
                <a:latin typeface="Palatino"/>
                <a:ea typeface="Palatino" pitchFamily="2" charset="77"/>
                <a:cs typeface="Verdana" panose="020B0604030504040204" pitchFamily="34" charset="0"/>
              </a:rPr>
              <a:t>Genetic Focal Epilepsies</a:t>
            </a:r>
          </a:p>
        </p:txBody>
      </p:sp>
      <p:sp>
        <p:nvSpPr>
          <p:cNvPr id="3" name="Subtitle 2"/>
          <p:cNvSpPr>
            <a:spLocks noGrp="1"/>
          </p:cNvSpPr>
          <p:nvPr>
            <p:ph type="subTitle" idx="1"/>
          </p:nvPr>
        </p:nvSpPr>
        <p:spPr>
          <a:xfrm>
            <a:off x="287524" y="3339412"/>
            <a:ext cx="7540983" cy="1963652"/>
          </a:xfrm>
        </p:spPr>
        <p:txBody>
          <a:bodyPr>
            <a:noAutofit/>
          </a:bodyPr>
          <a:lstStyle/>
          <a:p>
            <a:endParaRPr lang="en-US" sz="1600" b="0" dirty="0">
              <a:latin typeface="Palatino" pitchFamily="2" charset="77"/>
              <a:ea typeface="Palatino" pitchFamily="2" charset="77"/>
            </a:endParaRPr>
          </a:p>
          <a:p>
            <a:r>
              <a:rPr lang="en-US" sz="1600" b="0" dirty="0">
                <a:latin typeface="Palatino" pitchFamily="2" charset="77"/>
                <a:ea typeface="Palatino" pitchFamily="2" charset="77"/>
              </a:rPr>
              <a:t>Dylan Brock, MD MA</a:t>
            </a:r>
          </a:p>
          <a:p>
            <a:r>
              <a:rPr lang="en-US" sz="1600" b="0" dirty="0">
                <a:latin typeface="Palatino" pitchFamily="2" charset="77"/>
                <a:ea typeface="Palatino" pitchFamily="2" charset="77"/>
              </a:rPr>
              <a:t>Assistant Professor</a:t>
            </a:r>
          </a:p>
          <a:p>
            <a:r>
              <a:rPr lang="en-US" sz="1600" b="0" dirty="0">
                <a:latin typeface="Palatino" pitchFamily="2" charset="77"/>
                <a:ea typeface="Palatino" pitchFamily="2" charset="77"/>
              </a:rPr>
              <a:t>Child Neurology &amp; Neurogenetics</a:t>
            </a:r>
          </a:p>
          <a:p>
            <a:r>
              <a:rPr lang="en-US" sz="1600" b="0" dirty="0">
                <a:latin typeface="Palatino" pitchFamily="2" charset="77"/>
                <a:ea typeface="Palatino" pitchFamily="2" charset="77"/>
              </a:rPr>
              <a:t>University of Louisville</a:t>
            </a:r>
          </a:p>
          <a:p>
            <a:r>
              <a:rPr lang="en-US" sz="1600" b="0" dirty="0">
                <a:latin typeface="Palatino" pitchFamily="2" charset="77"/>
                <a:ea typeface="Palatino" pitchFamily="2" charset="77"/>
              </a:rPr>
              <a:t>Norton Children’s Neurosciences Institute</a:t>
            </a:r>
          </a:p>
          <a:p>
            <a:endParaRPr lang="en-US" sz="1600" b="0" dirty="0">
              <a:latin typeface="Palatino" pitchFamily="2" charset="77"/>
              <a:ea typeface="Palatino" pitchFamily="2" charset="77"/>
            </a:endParaRPr>
          </a:p>
        </p:txBody>
      </p:sp>
      <p:pic>
        <p:nvPicPr>
          <p:cNvPr id="6" name="Picture 5">
            <a:extLst>
              <a:ext uri="{FF2B5EF4-FFF2-40B4-BE49-F238E27FC236}">
                <a16:creationId xmlns:a16="http://schemas.microsoft.com/office/drawing/2014/main" id="{85ACC01D-EDA1-9BD8-2AAE-A50F6A2F318D}"/>
              </a:ext>
            </a:extLst>
          </p:cNvPr>
          <p:cNvPicPr>
            <a:picLocks noChangeAspect="1"/>
          </p:cNvPicPr>
          <p:nvPr/>
        </p:nvPicPr>
        <p:blipFill>
          <a:blip r:embed="rId3">
            <a:alphaModFix amt="50000"/>
          </a:blip>
          <a:stretch>
            <a:fillRect/>
          </a:stretch>
        </p:blipFill>
        <p:spPr>
          <a:xfrm>
            <a:off x="9683056" y="5094515"/>
            <a:ext cx="2228979" cy="1212980"/>
          </a:xfrm>
          <a:prstGeom prst="rect">
            <a:avLst/>
          </a:prstGeom>
        </p:spPr>
      </p:pic>
    </p:spTree>
    <p:extLst>
      <p:ext uri="{BB962C8B-B14F-4D97-AF65-F5344CB8AC3E}">
        <p14:creationId xmlns:p14="http://schemas.microsoft.com/office/powerpoint/2010/main" val="38210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10</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11887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 vs Genetic</a:t>
            </a:r>
          </a:p>
        </p:txBody>
      </p:sp>
      <p:sp>
        <p:nvSpPr>
          <p:cNvPr id="4" name="Content Placeholder 4">
            <a:extLst>
              <a:ext uri="{FF2B5EF4-FFF2-40B4-BE49-F238E27FC236}">
                <a16:creationId xmlns:a16="http://schemas.microsoft.com/office/drawing/2014/main" id="{494AB48A-73DD-AA6B-BA7B-2D4CBFC4EDCB}"/>
              </a:ext>
            </a:extLst>
          </p:cNvPr>
          <p:cNvSpPr txBox="1">
            <a:spLocks/>
          </p:cNvSpPr>
          <p:nvPr/>
        </p:nvSpPr>
        <p:spPr>
          <a:xfrm>
            <a:off x="838200" y="2318273"/>
            <a:ext cx="10515600" cy="4539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sz="2400" dirty="0">
              <a:solidFill>
                <a:srgbClr val="000000"/>
              </a:solidFill>
              <a:latin typeface="Calibri" panose="020F0502020204030204" pitchFamily="34" charset="0"/>
            </a:endParaRPr>
          </a:p>
          <a:p>
            <a:pPr marL="0" indent="0">
              <a:spcBef>
                <a:spcPts val="0"/>
              </a:spcBef>
              <a:buFont typeface="Arial" panose="020B0604020202020204" pitchFamily="34" charset="0"/>
              <a:buNone/>
            </a:pPr>
            <a:r>
              <a:rPr lang="en-US" sz="2400" dirty="0">
                <a:solidFill>
                  <a:srgbClr val="000000"/>
                </a:solidFill>
                <a:latin typeface="Calibri" panose="020F0502020204030204" pitchFamily="34" charset="0"/>
              </a:rPr>
              <a:t>Focal epilepsy is NOT synonymous with structural/</a:t>
            </a:r>
            <a:r>
              <a:rPr lang="en-US" sz="2400" dirty="0" err="1">
                <a:solidFill>
                  <a:srgbClr val="000000"/>
                </a:solidFill>
                <a:latin typeface="Calibri" panose="020F0502020204030204" pitchFamily="34" charset="0"/>
              </a:rPr>
              <a:t>lesional</a:t>
            </a:r>
            <a:r>
              <a:rPr lang="en-US" sz="2400" dirty="0">
                <a:solidFill>
                  <a:srgbClr val="000000"/>
                </a:solidFill>
                <a:latin typeface="Calibri" panose="020F0502020204030204" pitchFamily="34" charset="0"/>
              </a:rPr>
              <a:t> epilepsy</a:t>
            </a:r>
          </a:p>
          <a:p>
            <a:pPr marL="0" indent="0">
              <a:spcBef>
                <a:spcPts val="0"/>
              </a:spcBef>
              <a:buFont typeface="Arial" panose="020B0604020202020204" pitchFamily="34" charset="0"/>
              <a:buNone/>
            </a:pPr>
            <a:endParaRPr lang="en-US" sz="2400" dirty="0">
              <a:solidFill>
                <a:srgbClr val="000000"/>
              </a:solidFill>
              <a:latin typeface="Calibri" panose="020F0502020204030204" pitchFamily="34" charset="0"/>
            </a:endParaRPr>
          </a:p>
          <a:p>
            <a:pPr marL="0" indent="0">
              <a:spcBef>
                <a:spcPts val="0"/>
              </a:spcBef>
              <a:buFont typeface="Arial" panose="020B0604020202020204" pitchFamily="34" charset="0"/>
              <a:buNone/>
            </a:pPr>
            <a:r>
              <a:rPr lang="en-US" sz="2400" dirty="0">
                <a:solidFill>
                  <a:srgbClr val="000000"/>
                </a:solidFill>
                <a:latin typeface="Calibri" panose="020F0502020204030204" pitchFamily="34" charset="0"/>
              </a:rPr>
              <a:t>Genetic epilepsy may ALSO be structural/</a:t>
            </a:r>
            <a:r>
              <a:rPr lang="en-US" sz="2400" dirty="0" err="1">
                <a:solidFill>
                  <a:srgbClr val="000000"/>
                </a:solidFill>
                <a:latin typeface="Calibri" panose="020F0502020204030204" pitchFamily="34" charset="0"/>
              </a:rPr>
              <a:t>lesional</a:t>
            </a:r>
            <a:r>
              <a:rPr lang="en-US" sz="2400" dirty="0">
                <a:solidFill>
                  <a:srgbClr val="000000"/>
                </a:solidFill>
                <a:latin typeface="Calibri" panose="020F0502020204030204" pitchFamily="34" charset="0"/>
              </a:rPr>
              <a:t> epilepsy</a:t>
            </a:r>
          </a:p>
          <a:p>
            <a:pPr marL="0" indent="0">
              <a:spcBef>
                <a:spcPts val="0"/>
              </a:spcBef>
              <a:buFont typeface="Arial" panose="020B0604020202020204" pitchFamily="34" charset="0"/>
              <a:buNone/>
            </a:pPr>
            <a:endParaRPr lang="en-US" sz="2400" dirty="0">
              <a:solidFill>
                <a:srgbClr val="000000"/>
              </a:solidFill>
              <a:latin typeface="Calibri" panose="020F0502020204030204" pitchFamily="34" charset="0"/>
            </a:endParaRPr>
          </a:p>
          <a:p>
            <a:pPr marL="0" indent="0">
              <a:spcBef>
                <a:spcPts val="0"/>
              </a:spcBef>
              <a:buFont typeface="Arial" panose="020B0604020202020204" pitchFamily="34" charset="0"/>
              <a:buNone/>
            </a:pPr>
            <a:r>
              <a:rPr lang="en-US" sz="2400" dirty="0">
                <a:solidFill>
                  <a:srgbClr val="000000"/>
                </a:solidFill>
                <a:latin typeface="Calibri" panose="020F0502020204030204" pitchFamily="34" charset="0"/>
              </a:rPr>
              <a:t>Genetic Epilepsies may be EITHER Generalized OR focal</a:t>
            </a: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a:spcBef>
                <a:spcPts val="0"/>
              </a:spcBef>
              <a:buFont typeface="+mj-lt"/>
              <a:buAutoNum type="arabicPeriod"/>
            </a:pPr>
            <a:endParaRPr 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218691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11</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11887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 vs Genetic</a:t>
            </a:r>
          </a:p>
        </p:txBody>
      </p:sp>
      <p:sp>
        <p:nvSpPr>
          <p:cNvPr id="4" name="Content Placeholder 4">
            <a:extLst>
              <a:ext uri="{FF2B5EF4-FFF2-40B4-BE49-F238E27FC236}">
                <a16:creationId xmlns:a16="http://schemas.microsoft.com/office/drawing/2014/main" id="{494AB48A-73DD-AA6B-BA7B-2D4CBFC4EDCB}"/>
              </a:ext>
            </a:extLst>
          </p:cNvPr>
          <p:cNvSpPr txBox="1">
            <a:spLocks/>
          </p:cNvSpPr>
          <p:nvPr/>
        </p:nvSpPr>
        <p:spPr>
          <a:xfrm>
            <a:off x="838200" y="2318273"/>
            <a:ext cx="10515600" cy="4539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sz="2400" dirty="0">
              <a:solidFill>
                <a:srgbClr val="000000"/>
              </a:solidFill>
              <a:latin typeface="Calibri" panose="020F0502020204030204" pitchFamily="34" charset="0"/>
            </a:endParaRPr>
          </a:p>
          <a:p>
            <a:pPr marL="0" indent="0">
              <a:spcBef>
                <a:spcPts val="0"/>
              </a:spcBef>
              <a:buFont typeface="Arial" panose="020B0604020202020204" pitchFamily="34" charset="0"/>
              <a:buNone/>
            </a:pPr>
            <a:r>
              <a:rPr lang="en-US" sz="2400" dirty="0">
                <a:solidFill>
                  <a:srgbClr val="000000"/>
                </a:solidFill>
                <a:latin typeface="Calibri" panose="020F0502020204030204" pitchFamily="34" charset="0"/>
              </a:rPr>
              <a:t>Focal epilepsy is NOT synonymous with structural/</a:t>
            </a:r>
            <a:r>
              <a:rPr lang="en-US" sz="2400" dirty="0" err="1">
                <a:solidFill>
                  <a:srgbClr val="000000"/>
                </a:solidFill>
                <a:latin typeface="Calibri" panose="020F0502020204030204" pitchFamily="34" charset="0"/>
              </a:rPr>
              <a:t>lesional</a:t>
            </a:r>
            <a:r>
              <a:rPr lang="en-US" sz="2400" dirty="0">
                <a:solidFill>
                  <a:srgbClr val="000000"/>
                </a:solidFill>
                <a:latin typeface="Calibri" panose="020F0502020204030204" pitchFamily="34" charset="0"/>
              </a:rPr>
              <a:t> epilepsy</a:t>
            </a:r>
          </a:p>
          <a:p>
            <a:pPr marL="0" indent="0">
              <a:spcBef>
                <a:spcPts val="0"/>
              </a:spcBef>
              <a:buFont typeface="Arial" panose="020B0604020202020204" pitchFamily="34" charset="0"/>
              <a:buNone/>
            </a:pPr>
            <a:endParaRPr lang="en-US" sz="2400" dirty="0">
              <a:solidFill>
                <a:srgbClr val="000000"/>
              </a:solidFill>
              <a:latin typeface="Calibri" panose="020F0502020204030204" pitchFamily="34" charset="0"/>
            </a:endParaRPr>
          </a:p>
          <a:p>
            <a:pPr marL="0" indent="0">
              <a:spcBef>
                <a:spcPts val="0"/>
              </a:spcBef>
              <a:buFont typeface="Arial" panose="020B0604020202020204" pitchFamily="34" charset="0"/>
              <a:buNone/>
            </a:pPr>
            <a:r>
              <a:rPr lang="en-US" sz="2400" dirty="0">
                <a:solidFill>
                  <a:srgbClr val="000000"/>
                </a:solidFill>
                <a:latin typeface="Calibri" panose="020F0502020204030204" pitchFamily="34" charset="0"/>
              </a:rPr>
              <a:t>Genetic epilepsy may ALSO be structural/</a:t>
            </a:r>
            <a:r>
              <a:rPr lang="en-US" sz="2400" dirty="0" err="1">
                <a:solidFill>
                  <a:srgbClr val="000000"/>
                </a:solidFill>
                <a:latin typeface="Calibri" panose="020F0502020204030204" pitchFamily="34" charset="0"/>
              </a:rPr>
              <a:t>lesional</a:t>
            </a:r>
            <a:r>
              <a:rPr lang="en-US" sz="2400" dirty="0">
                <a:solidFill>
                  <a:srgbClr val="000000"/>
                </a:solidFill>
                <a:latin typeface="Calibri" panose="020F0502020204030204" pitchFamily="34" charset="0"/>
              </a:rPr>
              <a:t> epilepsy</a:t>
            </a:r>
          </a:p>
          <a:p>
            <a:pPr marL="0" indent="0">
              <a:spcBef>
                <a:spcPts val="0"/>
              </a:spcBef>
              <a:buFont typeface="Arial" panose="020B0604020202020204" pitchFamily="34" charset="0"/>
              <a:buNone/>
            </a:pPr>
            <a:endParaRPr lang="en-US" sz="2400" dirty="0">
              <a:solidFill>
                <a:srgbClr val="000000"/>
              </a:solidFill>
              <a:latin typeface="Calibri" panose="020F0502020204030204" pitchFamily="34" charset="0"/>
            </a:endParaRPr>
          </a:p>
          <a:p>
            <a:pPr marL="0" indent="0">
              <a:spcBef>
                <a:spcPts val="0"/>
              </a:spcBef>
              <a:buFont typeface="Arial" panose="020B0604020202020204" pitchFamily="34" charset="0"/>
              <a:buNone/>
            </a:pPr>
            <a:r>
              <a:rPr lang="en-US" sz="2400" dirty="0">
                <a:solidFill>
                  <a:schemeClr val="accent1"/>
                </a:solidFill>
                <a:latin typeface="Calibri" panose="020F0502020204030204" pitchFamily="34" charset="0"/>
              </a:rPr>
              <a:t>Genetic Epilepsies may be EITHER Generalized OR focal OR ‘BOTH’</a:t>
            </a: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a:spcBef>
                <a:spcPts val="0"/>
              </a:spcBef>
              <a:buFont typeface="+mj-lt"/>
              <a:buAutoNum type="arabicPeriod"/>
            </a:pPr>
            <a:endParaRPr 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783294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12</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11887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 Seizures</a:t>
            </a:r>
          </a:p>
        </p:txBody>
      </p:sp>
    </p:spTree>
    <p:extLst>
      <p:ext uri="{BB962C8B-B14F-4D97-AF65-F5344CB8AC3E}">
        <p14:creationId xmlns:p14="http://schemas.microsoft.com/office/powerpoint/2010/main" val="1946843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13</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11887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Brief Philosophical Aside</a:t>
            </a:r>
          </a:p>
        </p:txBody>
      </p:sp>
      <p:sp>
        <p:nvSpPr>
          <p:cNvPr id="3" name="TextBox 2">
            <a:extLst>
              <a:ext uri="{FF2B5EF4-FFF2-40B4-BE49-F238E27FC236}">
                <a16:creationId xmlns:a16="http://schemas.microsoft.com/office/drawing/2014/main" id="{85060973-F525-D993-FE80-677235A689EC}"/>
              </a:ext>
            </a:extLst>
          </p:cNvPr>
          <p:cNvSpPr txBox="1"/>
          <p:nvPr/>
        </p:nvSpPr>
        <p:spPr>
          <a:xfrm>
            <a:off x="645010" y="2102104"/>
            <a:ext cx="10901979" cy="3416320"/>
          </a:xfrm>
          <a:prstGeom prst="rect">
            <a:avLst/>
          </a:prstGeom>
          <a:noFill/>
        </p:spPr>
        <p:txBody>
          <a:bodyPr wrap="square">
            <a:spAutoFit/>
          </a:bodyPr>
          <a:lstStyle/>
          <a:p>
            <a:pPr marL="285750" indent="-285750">
              <a:buFont typeface="Arial" panose="020B0604020202020204" pitchFamily="34" charset="0"/>
              <a:buChar char="•"/>
            </a:pPr>
            <a:r>
              <a:rPr lang="en-US" sz="2400" dirty="0"/>
              <a:t>Massimo </a:t>
            </a:r>
            <a:r>
              <a:rPr lang="en-US" sz="2400" dirty="0" err="1"/>
              <a:t>Pigliucci</a:t>
            </a:r>
            <a:r>
              <a:rPr lang="en-US" sz="2400" dirty="0"/>
              <a:t>: philosopher, evo biologist, challenges excessive reductionism</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Asserts reductionism isn't always best approach</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Advocates multi-level explanations (chem, bio, psych, </a:t>
            </a:r>
            <a:r>
              <a:rPr lang="en-US" sz="2400" dirty="0" err="1"/>
              <a:t>etc</a:t>
            </a:r>
            <a:r>
              <a:rPr lang="en-US" sz="2400" dirty="0"/>
              <a:t>) for complex phenomena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Supports </a:t>
            </a:r>
            <a:r>
              <a:rPr lang="en-US" sz="2400" dirty="0" err="1"/>
              <a:t>emergentism</a:t>
            </a:r>
            <a:r>
              <a:rPr lang="en-US" sz="2400" dirty="0"/>
              <a:t>: new properties at higher complexity</a:t>
            </a:r>
          </a:p>
          <a:p>
            <a:endParaRPr lang="en-US" sz="2400" dirty="0"/>
          </a:p>
          <a:p>
            <a:pPr marL="285750" indent="-285750">
              <a:buFont typeface="Arial" panose="020B0604020202020204" pitchFamily="34" charset="0"/>
              <a:buChar char="•"/>
            </a:pPr>
            <a:r>
              <a:rPr lang="en-US" sz="2400" dirty="0"/>
              <a:t>Endorses pluralistic approach to scientific study</a:t>
            </a:r>
          </a:p>
        </p:txBody>
      </p:sp>
    </p:spTree>
    <p:extLst>
      <p:ext uri="{BB962C8B-B14F-4D97-AF65-F5344CB8AC3E}">
        <p14:creationId xmlns:p14="http://schemas.microsoft.com/office/powerpoint/2010/main" val="306853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14</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11887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Brief Philosophical Aside</a:t>
            </a:r>
          </a:p>
        </p:txBody>
      </p:sp>
      <p:pic>
        <p:nvPicPr>
          <p:cNvPr id="4" name="Picture 3" descr="A person lying on the ground next to a brain&#10;&#10;Description automatically generated">
            <a:extLst>
              <a:ext uri="{FF2B5EF4-FFF2-40B4-BE49-F238E27FC236}">
                <a16:creationId xmlns:a16="http://schemas.microsoft.com/office/drawing/2014/main" id="{1297871D-7BE5-4289-ABAB-1B1BE1052FD3}"/>
              </a:ext>
            </a:extLst>
          </p:cNvPr>
          <p:cNvPicPr>
            <a:picLocks noChangeAspect="1"/>
          </p:cNvPicPr>
          <p:nvPr/>
        </p:nvPicPr>
        <p:blipFill rotWithShape="1">
          <a:blip r:embed="rId4">
            <a:extLst>
              <a:ext uri="{28A0092B-C50C-407E-A947-70E740481C1C}">
                <a14:useLocalDpi xmlns:a14="http://schemas.microsoft.com/office/drawing/2010/main" val="0"/>
              </a:ext>
            </a:extLst>
          </a:blip>
          <a:srcRect l="15065" t="41186" r="15883"/>
          <a:stretch/>
        </p:blipFill>
        <p:spPr>
          <a:xfrm>
            <a:off x="0" y="1317812"/>
            <a:ext cx="3797450" cy="2425850"/>
          </a:xfrm>
          <a:prstGeom prst="rect">
            <a:avLst/>
          </a:prstGeom>
        </p:spPr>
      </p:pic>
      <p:pic>
        <p:nvPicPr>
          <p:cNvPr id="5" name="Picture 4" descr="A colorful circuit board brain&#10;&#10;Description automatically generated">
            <a:extLst>
              <a:ext uri="{FF2B5EF4-FFF2-40B4-BE49-F238E27FC236}">
                <a16:creationId xmlns:a16="http://schemas.microsoft.com/office/drawing/2014/main" id="{6F18FE71-DC03-672A-959E-04CE0D953F94}"/>
              </a:ext>
            </a:extLst>
          </p:cNvPr>
          <p:cNvPicPr>
            <a:picLocks noChangeAspect="1"/>
          </p:cNvPicPr>
          <p:nvPr/>
        </p:nvPicPr>
        <p:blipFill rotWithShape="1">
          <a:blip r:embed="rId5">
            <a:alphaModFix amt="53000"/>
            <a:extLst>
              <a:ext uri="{28A0092B-C50C-407E-A947-70E740481C1C}">
                <a14:useLocalDpi xmlns:a14="http://schemas.microsoft.com/office/drawing/2010/main" val="0"/>
              </a:ext>
            </a:extLst>
          </a:blip>
          <a:srcRect l="10739" t="19016" r="14699" b="18201"/>
          <a:stretch/>
        </p:blipFill>
        <p:spPr>
          <a:xfrm>
            <a:off x="3490856" y="2800156"/>
            <a:ext cx="2984228" cy="2512819"/>
          </a:xfrm>
          <a:prstGeom prst="rect">
            <a:avLst/>
          </a:prstGeom>
        </p:spPr>
      </p:pic>
      <p:sp>
        <p:nvSpPr>
          <p:cNvPr id="6" name="Lightning Bolt 5">
            <a:extLst>
              <a:ext uri="{FF2B5EF4-FFF2-40B4-BE49-F238E27FC236}">
                <a16:creationId xmlns:a16="http://schemas.microsoft.com/office/drawing/2014/main" id="{7562A219-A04C-4567-1036-16E3F4C7EC73}"/>
              </a:ext>
            </a:extLst>
          </p:cNvPr>
          <p:cNvSpPr/>
          <p:nvPr/>
        </p:nvSpPr>
        <p:spPr>
          <a:xfrm>
            <a:off x="4011981" y="2800156"/>
            <a:ext cx="655404" cy="100438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 of a diagram of a linker movement">
            <a:extLst>
              <a:ext uri="{FF2B5EF4-FFF2-40B4-BE49-F238E27FC236}">
                <a16:creationId xmlns:a16="http://schemas.microsoft.com/office/drawing/2014/main" id="{56FA6E4E-680B-1318-610E-33127EBBC2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3528" y="4056566"/>
            <a:ext cx="2729664" cy="2766060"/>
          </a:xfrm>
          <a:prstGeom prst="rect">
            <a:avLst/>
          </a:prstGeom>
        </p:spPr>
      </p:pic>
      <p:pic>
        <p:nvPicPr>
          <p:cNvPr id="11" name="Picture 10" descr="A diagram of a function&#10;&#10;Description automatically generated">
            <a:extLst>
              <a:ext uri="{FF2B5EF4-FFF2-40B4-BE49-F238E27FC236}">
                <a16:creationId xmlns:a16="http://schemas.microsoft.com/office/drawing/2014/main" id="{2F11A23E-1C78-5F59-81EC-90DA13A2A8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1373" y="3378068"/>
            <a:ext cx="2715318" cy="2512819"/>
          </a:xfrm>
          <a:prstGeom prst="rect">
            <a:avLst/>
          </a:prstGeom>
        </p:spPr>
      </p:pic>
      <p:pic>
        <p:nvPicPr>
          <p:cNvPr id="12" name="Picture 11">
            <a:extLst>
              <a:ext uri="{FF2B5EF4-FFF2-40B4-BE49-F238E27FC236}">
                <a16:creationId xmlns:a16="http://schemas.microsoft.com/office/drawing/2014/main" id="{56BEAA58-BF32-312A-43BC-D7ECCA430C4D}"/>
              </a:ext>
            </a:extLst>
          </p:cNvPr>
          <p:cNvPicPr>
            <a:picLocks noChangeAspect="1"/>
          </p:cNvPicPr>
          <p:nvPr/>
        </p:nvPicPr>
        <p:blipFill>
          <a:blip r:embed="rId8"/>
          <a:stretch>
            <a:fillRect/>
          </a:stretch>
        </p:blipFill>
        <p:spPr>
          <a:xfrm>
            <a:off x="-73637" y="4486696"/>
            <a:ext cx="6646559" cy="1869654"/>
          </a:xfrm>
          <a:prstGeom prst="rect">
            <a:avLst/>
          </a:prstGeom>
          <a:scene3d>
            <a:camera prst="orthographicFront">
              <a:rot lat="0" lon="0" rev="20400000"/>
            </a:camera>
            <a:lightRig rig="threePt" dir="t"/>
          </a:scene3d>
        </p:spPr>
      </p:pic>
    </p:spTree>
    <p:extLst>
      <p:ext uri="{BB962C8B-B14F-4D97-AF65-F5344CB8AC3E}">
        <p14:creationId xmlns:p14="http://schemas.microsoft.com/office/powerpoint/2010/main" val="221277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1440611" y="0"/>
            <a:ext cx="8770189" cy="1524000"/>
          </a:xfrm>
        </p:spPr>
        <p:txBody>
          <a:bodyPr>
            <a:normAutofit/>
          </a:bodyPr>
          <a:lstStyle/>
          <a:p>
            <a:pPr algn="ctr"/>
            <a:r>
              <a:rPr lang="en-US" sz="3600" dirty="0">
                <a:solidFill>
                  <a:schemeClr val="bg1"/>
                </a:solidFill>
              </a:rPr>
              <a:t>Lab diagnostics versus epilepsy diagnostics </a:t>
            </a:r>
            <a:endParaRPr lang="en-US" sz="3600" dirty="0">
              <a:solidFill>
                <a:schemeClr val="bg1"/>
              </a:solidFill>
              <a:latin typeface="+mn-lt"/>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15</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22" name="Oval 21">
            <a:extLst>
              <a:ext uri="{FF2B5EF4-FFF2-40B4-BE49-F238E27FC236}">
                <a16:creationId xmlns:a16="http://schemas.microsoft.com/office/drawing/2014/main" id="{82A045D6-6343-2CE2-649C-2E6E9CDEF805}"/>
              </a:ext>
            </a:extLst>
          </p:cNvPr>
          <p:cNvSpPr/>
          <p:nvPr/>
        </p:nvSpPr>
        <p:spPr>
          <a:xfrm>
            <a:off x="2732046" y="1954956"/>
            <a:ext cx="3998563" cy="3743298"/>
          </a:xfrm>
          <a:prstGeom prst="ellipse">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i="1" dirty="0" err="1"/>
              <a:t>ClinGen</a:t>
            </a:r>
            <a:endParaRPr lang="en-US" sz="1800" i="1" dirty="0"/>
          </a:p>
        </p:txBody>
      </p:sp>
      <p:sp>
        <p:nvSpPr>
          <p:cNvPr id="23" name="Oval 22">
            <a:extLst>
              <a:ext uri="{FF2B5EF4-FFF2-40B4-BE49-F238E27FC236}">
                <a16:creationId xmlns:a16="http://schemas.microsoft.com/office/drawing/2014/main" id="{51808386-7648-2F89-58C0-C2BABB6DF614}"/>
              </a:ext>
            </a:extLst>
          </p:cNvPr>
          <p:cNvSpPr/>
          <p:nvPr/>
        </p:nvSpPr>
        <p:spPr>
          <a:xfrm>
            <a:off x="6356066" y="1954956"/>
            <a:ext cx="3998563" cy="3743298"/>
          </a:xfrm>
          <a:prstGeom prst="ellips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ILAE</a:t>
            </a:r>
          </a:p>
        </p:txBody>
      </p:sp>
      <p:cxnSp>
        <p:nvCxnSpPr>
          <p:cNvPr id="24" name="Straight Connector 23">
            <a:extLst>
              <a:ext uri="{FF2B5EF4-FFF2-40B4-BE49-F238E27FC236}">
                <a16:creationId xmlns:a16="http://schemas.microsoft.com/office/drawing/2014/main" id="{F794B52B-F7A9-5405-512E-40852E20357D}"/>
              </a:ext>
            </a:extLst>
          </p:cNvPr>
          <p:cNvCxnSpPr/>
          <p:nvPr/>
        </p:nvCxnSpPr>
        <p:spPr>
          <a:xfrm flipH="1">
            <a:off x="6528167" y="2342747"/>
            <a:ext cx="0" cy="4378728"/>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25" name="Curved Left Arrow 5">
            <a:extLst>
              <a:ext uri="{FF2B5EF4-FFF2-40B4-BE49-F238E27FC236}">
                <a16:creationId xmlns:a16="http://schemas.microsoft.com/office/drawing/2014/main" id="{ACB33005-F08B-12E6-6B57-E5333C1F2B1E}"/>
              </a:ext>
            </a:extLst>
          </p:cNvPr>
          <p:cNvSpPr/>
          <p:nvPr/>
        </p:nvSpPr>
        <p:spPr>
          <a:xfrm rot="16200000">
            <a:off x="5893701" y="397376"/>
            <a:ext cx="1193370" cy="3076871"/>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6" name="Curved Left Arrow 6">
            <a:extLst>
              <a:ext uri="{FF2B5EF4-FFF2-40B4-BE49-F238E27FC236}">
                <a16:creationId xmlns:a16="http://schemas.microsoft.com/office/drawing/2014/main" id="{50DB7D88-5A3A-947A-9F4B-1FF633CDEC50}"/>
              </a:ext>
            </a:extLst>
          </p:cNvPr>
          <p:cNvSpPr/>
          <p:nvPr/>
        </p:nvSpPr>
        <p:spPr>
          <a:xfrm rot="5400000">
            <a:off x="5893699" y="4282892"/>
            <a:ext cx="1193370" cy="3076871"/>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7" name="Rounded Rectangle 9">
            <a:extLst>
              <a:ext uri="{FF2B5EF4-FFF2-40B4-BE49-F238E27FC236}">
                <a16:creationId xmlns:a16="http://schemas.microsoft.com/office/drawing/2014/main" id="{BB01E773-9FF7-BF32-FAA4-B20341CECDDC}"/>
              </a:ext>
            </a:extLst>
          </p:cNvPr>
          <p:cNvSpPr/>
          <p:nvPr/>
        </p:nvSpPr>
        <p:spPr>
          <a:xfrm>
            <a:off x="6118426" y="2629470"/>
            <a:ext cx="743918" cy="238686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TextBox 27">
            <a:extLst>
              <a:ext uri="{FF2B5EF4-FFF2-40B4-BE49-F238E27FC236}">
                <a16:creationId xmlns:a16="http://schemas.microsoft.com/office/drawing/2014/main" id="{527238D4-128B-9602-BB9E-465BED819FD8}"/>
              </a:ext>
            </a:extLst>
          </p:cNvPr>
          <p:cNvSpPr txBox="1"/>
          <p:nvPr/>
        </p:nvSpPr>
        <p:spPr>
          <a:xfrm>
            <a:off x="3592202" y="2780928"/>
            <a:ext cx="987788" cy="369332"/>
          </a:xfrm>
          <a:prstGeom prst="rect">
            <a:avLst/>
          </a:prstGeom>
          <a:noFill/>
        </p:spPr>
        <p:txBody>
          <a:bodyPr wrap="square" rtlCol="0">
            <a:spAutoFit/>
          </a:bodyPr>
          <a:lstStyle/>
          <a:p>
            <a:r>
              <a:rPr lang="en-US" sz="1800" i="1" dirty="0">
                <a:solidFill>
                  <a:schemeClr val="bg1"/>
                </a:solidFill>
              </a:rPr>
              <a:t>MONDO</a:t>
            </a:r>
          </a:p>
        </p:txBody>
      </p:sp>
      <p:sp>
        <p:nvSpPr>
          <p:cNvPr id="29" name="TextBox 28">
            <a:extLst>
              <a:ext uri="{FF2B5EF4-FFF2-40B4-BE49-F238E27FC236}">
                <a16:creationId xmlns:a16="http://schemas.microsoft.com/office/drawing/2014/main" id="{A6DA9238-DA78-F335-D7C7-4C6322737EA7}"/>
              </a:ext>
            </a:extLst>
          </p:cNvPr>
          <p:cNvSpPr txBox="1"/>
          <p:nvPr/>
        </p:nvSpPr>
        <p:spPr>
          <a:xfrm>
            <a:off x="4755564" y="3094142"/>
            <a:ext cx="987788" cy="369332"/>
          </a:xfrm>
          <a:prstGeom prst="rect">
            <a:avLst/>
          </a:prstGeom>
          <a:noFill/>
        </p:spPr>
        <p:txBody>
          <a:bodyPr wrap="square" rtlCol="0">
            <a:spAutoFit/>
          </a:bodyPr>
          <a:lstStyle/>
          <a:p>
            <a:r>
              <a:rPr lang="en-US" sz="1800" i="1" dirty="0">
                <a:solidFill>
                  <a:schemeClr val="bg1"/>
                </a:solidFill>
              </a:rPr>
              <a:t>HPO</a:t>
            </a:r>
          </a:p>
        </p:txBody>
      </p:sp>
      <p:sp>
        <p:nvSpPr>
          <p:cNvPr id="30" name="TextBox 29">
            <a:extLst>
              <a:ext uri="{FF2B5EF4-FFF2-40B4-BE49-F238E27FC236}">
                <a16:creationId xmlns:a16="http://schemas.microsoft.com/office/drawing/2014/main" id="{9927B318-407D-6FD5-F348-887A0E818BF4}"/>
              </a:ext>
            </a:extLst>
          </p:cNvPr>
          <p:cNvSpPr txBox="1"/>
          <p:nvPr/>
        </p:nvSpPr>
        <p:spPr>
          <a:xfrm>
            <a:off x="3098308" y="4231053"/>
            <a:ext cx="1481682" cy="369332"/>
          </a:xfrm>
          <a:prstGeom prst="rect">
            <a:avLst/>
          </a:prstGeom>
          <a:noFill/>
        </p:spPr>
        <p:txBody>
          <a:bodyPr wrap="square" rtlCol="0">
            <a:spAutoFit/>
          </a:bodyPr>
          <a:lstStyle/>
          <a:p>
            <a:r>
              <a:rPr lang="en-US" sz="1800" i="1" dirty="0">
                <a:solidFill>
                  <a:schemeClr val="bg1"/>
                </a:solidFill>
              </a:rPr>
              <a:t>ACMG criteria</a:t>
            </a:r>
          </a:p>
        </p:txBody>
      </p:sp>
      <p:sp>
        <p:nvSpPr>
          <p:cNvPr id="31" name="TextBox 30">
            <a:extLst>
              <a:ext uri="{FF2B5EF4-FFF2-40B4-BE49-F238E27FC236}">
                <a16:creationId xmlns:a16="http://schemas.microsoft.com/office/drawing/2014/main" id="{F138CF2D-1509-9A6C-84BA-DF6444BFAA42}"/>
              </a:ext>
            </a:extLst>
          </p:cNvPr>
          <p:cNvSpPr txBox="1"/>
          <p:nvPr/>
        </p:nvSpPr>
        <p:spPr>
          <a:xfrm>
            <a:off x="5318101" y="2759851"/>
            <a:ext cx="794025" cy="369332"/>
          </a:xfrm>
          <a:prstGeom prst="rect">
            <a:avLst/>
          </a:prstGeom>
          <a:noFill/>
        </p:spPr>
        <p:txBody>
          <a:bodyPr wrap="square" rtlCol="0">
            <a:spAutoFit/>
          </a:bodyPr>
          <a:lstStyle/>
          <a:p>
            <a:r>
              <a:rPr lang="en-US" sz="1800" i="1" dirty="0">
                <a:solidFill>
                  <a:schemeClr val="bg1"/>
                </a:solidFill>
              </a:rPr>
              <a:t>GCI</a:t>
            </a:r>
          </a:p>
        </p:txBody>
      </p:sp>
      <p:sp>
        <p:nvSpPr>
          <p:cNvPr id="32" name="TextBox 31">
            <a:extLst>
              <a:ext uri="{FF2B5EF4-FFF2-40B4-BE49-F238E27FC236}">
                <a16:creationId xmlns:a16="http://schemas.microsoft.com/office/drawing/2014/main" id="{E88E2DD8-7B77-5B96-9650-CA53800D9CA9}"/>
              </a:ext>
            </a:extLst>
          </p:cNvPr>
          <p:cNvSpPr txBox="1"/>
          <p:nvPr/>
        </p:nvSpPr>
        <p:spPr>
          <a:xfrm>
            <a:off x="3292987" y="3418188"/>
            <a:ext cx="646794" cy="369332"/>
          </a:xfrm>
          <a:prstGeom prst="rect">
            <a:avLst/>
          </a:prstGeom>
          <a:noFill/>
        </p:spPr>
        <p:txBody>
          <a:bodyPr wrap="square" rtlCol="0">
            <a:spAutoFit/>
          </a:bodyPr>
          <a:lstStyle/>
          <a:p>
            <a:r>
              <a:rPr lang="en-US" sz="1800" i="1" dirty="0">
                <a:solidFill>
                  <a:schemeClr val="bg1"/>
                </a:solidFill>
              </a:rPr>
              <a:t>SVI</a:t>
            </a:r>
          </a:p>
        </p:txBody>
      </p:sp>
      <p:sp>
        <p:nvSpPr>
          <p:cNvPr id="33" name="TextBox 32">
            <a:extLst>
              <a:ext uri="{FF2B5EF4-FFF2-40B4-BE49-F238E27FC236}">
                <a16:creationId xmlns:a16="http://schemas.microsoft.com/office/drawing/2014/main" id="{F3F474DA-9E3B-DE1B-27E3-6BEDA365AAE9}"/>
              </a:ext>
            </a:extLst>
          </p:cNvPr>
          <p:cNvSpPr txBox="1"/>
          <p:nvPr/>
        </p:nvSpPr>
        <p:spPr>
          <a:xfrm>
            <a:off x="4780545" y="4134334"/>
            <a:ext cx="1331582" cy="646331"/>
          </a:xfrm>
          <a:prstGeom prst="rect">
            <a:avLst/>
          </a:prstGeom>
          <a:noFill/>
        </p:spPr>
        <p:txBody>
          <a:bodyPr wrap="square" rtlCol="0">
            <a:spAutoFit/>
          </a:bodyPr>
          <a:lstStyle/>
          <a:p>
            <a:pPr algn="ctr"/>
            <a:r>
              <a:rPr lang="en-US" sz="1800" i="1" dirty="0">
                <a:solidFill>
                  <a:schemeClr val="bg1"/>
                </a:solidFill>
              </a:rPr>
              <a:t>Three-star variant</a:t>
            </a:r>
          </a:p>
        </p:txBody>
      </p:sp>
      <p:sp>
        <p:nvSpPr>
          <p:cNvPr id="34" name="TextBox 33">
            <a:extLst>
              <a:ext uri="{FF2B5EF4-FFF2-40B4-BE49-F238E27FC236}">
                <a16:creationId xmlns:a16="http://schemas.microsoft.com/office/drawing/2014/main" id="{9ED1D86D-F918-20AD-7396-A53B32A3ED89}"/>
              </a:ext>
            </a:extLst>
          </p:cNvPr>
          <p:cNvSpPr txBox="1"/>
          <p:nvPr/>
        </p:nvSpPr>
        <p:spPr>
          <a:xfrm>
            <a:off x="7077496" y="2714661"/>
            <a:ext cx="2088768" cy="369332"/>
          </a:xfrm>
          <a:prstGeom prst="rect">
            <a:avLst/>
          </a:prstGeom>
          <a:noFill/>
        </p:spPr>
        <p:txBody>
          <a:bodyPr wrap="square" rtlCol="0">
            <a:spAutoFit/>
          </a:bodyPr>
          <a:lstStyle/>
          <a:p>
            <a:r>
              <a:rPr lang="en-US" sz="1800" i="1" dirty="0">
                <a:solidFill>
                  <a:schemeClr val="bg1"/>
                </a:solidFill>
              </a:rPr>
              <a:t>ILAE classification</a:t>
            </a:r>
          </a:p>
        </p:txBody>
      </p:sp>
      <p:sp>
        <p:nvSpPr>
          <p:cNvPr id="35" name="TextBox 34">
            <a:extLst>
              <a:ext uri="{FF2B5EF4-FFF2-40B4-BE49-F238E27FC236}">
                <a16:creationId xmlns:a16="http://schemas.microsoft.com/office/drawing/2014/main" id="{6BC8B090-09AC-7855-5232-C99FA3FCDF40}"/>
              </a:ext>
            </a:extLst>
          </p:cNvPr>
          <p:cNvSpPr txBox="1"/>
          <p:nvPr/>
        </p:nvSpPr>
        <p:spPr>
          <a:xfrm>
            <a:off x="8909254" y="3256658"/>
            <a:ext cx="1445375" cy="923330"/>
          </a:xfrm>
          <a:prstGeom prst="rect">
            <a:avLst/>
          </a:prstGeom>
          <a:noFill/>
        </p:spPr>
        <p:txBody>
          <a:bodyPr wrap="square" rtlCol="0">
            <a:spAutoFit/>
          </a:bodyPr>
          <a:lstStyle/>
          <a:p>
            <a:r>
              <a:rPr lang="en-US" sz="1800" i="1" dirty="0">
                <a:solidFill>
                  <a:schemeClr val="bg1"/>
                </a:solidFill>
              </a:rPr>
              <a:t>Genotype-phenotype correlations</a:t>
            </a:r>
          </a:p>
        </p:txBody>
      </p:sp>
      <p:sp>
        <p:nvSpPr>
          <p:cNvPr id="36" name="TextBox 35">
            <a:extLst>
              <a:ext uri="{FF2B5EF4-FFF2-40B4-BE49-F238E27FC236}">
                <a16:creationId xmlns:a16="http://schemas.microsoft.com/office/drawing/2014/main" id="{C686B148-1575-D150-6EE1-4C94183BD970}"/>
              </a:ext>
            </a:extLst>
          </p:cNvPr>
          <p:cNvSpPr txBox="1"/>
          <p:nvPr/>
        </p:nvSpPr>
        <p:spPr>
          <a:xfrm>
            <a:off x="7959378" y="4615877"/>
            <a:ext cx="1731637" cy="646331"/>
          </a:xfrm>
          <a:prstGeom prst="rect">
            <a:avLst/>
          </a:prstGeom>
          <a:noFill/>
        </p:spPr>
        <p:txBody>
          <a:bodyPr wrap="square" rtlCol="0">
            <a:spAutoFit/>
          </a:bodyPr>
          <a:lstStyle/>
          <a:p>
            <a:pPr algn="ctr"/>
            <a:r>
              <a:rPr lang="en-US" sz="1800" i="1" dirty="0">
                <a:solidFill>
                  <a:schemeClr val="bg1"/>
                </a:solidFill>
              </a:rPr>
              <a:t>Historical classifications</a:t>
            </a:r>
          </a:p>
        </p:txBody>
      </p:sp>
      <p:sp>
        <p:nvSpPr>
          <p:cNvPr id="37" name="TextBox 36">
            <a:extLst>
              <a:ext uri="{FF2B5EF4-FFF2-40B4-BE49-F238E27FC236}">
                <a16:creationId xmlns:a16="http://schemas.microsoft.com/office/drawing/2014/main" id="{04DF005F-088A-433D-B335-CD078600FBAD}"/>
              </a:ext>
            </a:extLst>
          </p:cNvPr>
          <p:cNvSpPr txBox="1"/>
          <p:nvPr/>
        </p:nvSpPr>
        <p:spPr>
          <a:xfrm>
            <a:off x="7077496" y="4109737"/>
            <a:ext cx="2759851" cy="369332"/>
          </a:xfrm>
          <a:prstGeom prst="rect">
            <a:avLst/>
          </a:prstGeom>
          <a:noFill/>
        </p:spPr>
        <p:txBody>
          <a:bodyPr wrap="square" rtlCol="0">
            <a:spAutoFit/>
          </a:bodyPr>
          <a:lstStyle/>
          <a:p>
            <a:r>
              <a:rPr lang="en-US" sz="1800" i="1" dirty="0">
                <a:solidFill>
                  <a:schemeClr val="bg1"/>
                </a:solidFill>
              </a:rPr>
              <a:t>Lumping </a:t>
            </a:r>
            <a:r>
              <a:rPr lang="en-US" sz="1800" i="1">
                <a:solidFill>
                  <a:schemeClr val="bg1"/>
                </a:solidFill>
              </a:rPr>
              <a:t>versus splitting</a:t>
            </a:r>
            <a:endParaRPr lang="en-US" sz="1800" i="1" dirty="0">
              <a:solidFill>
                <a:schemeClr val="bg1"/>
              </a:solidFill>
            </a:endParaRPr>
          </a:p>
        </p:txBody>
      </p:sp>
      <p:sp>
        <p:nvSpPr>
          <p:cNvPr id="38" name="TextBox 37">
            <a:extLst>
              <a:ext uri="{FF2B5EF4-FFF2-40B4-BE49-F238E27FC236}">
                <a16:creationId xmlns:a16="http://schemas.microsoft.com/office/drawing/2014/main" id="{73B7DFD1-35D6-87C8-2FF3-7A48FA625356}"/>
              </a:ext>
            </a:extLst>
          </p:cNvPr>
          <p:cNvSpPr txBox="1"/>
          <p:nvPr/>
        </p:nvSpPr>
        <p:spPr>
          <a:xfrm>
            <a:off x="6914994" y="3159685"/>
            <a:ext cx="2088768" cy="369332"/>
          </a:xfrm>
          <a:prstGeom prst="rect">
            <a:avLst/>
          </a:prstGeom>
          <a:noFill/>
        </p:spPr>
        <p:txBody>
          <a:bodyPr wrap="square" rtlCol="0">
            <a:spAutoFit/>
          </a:bodyPr>
          <a:lstStyle/>
          <a:p>
            <a:r>
              <a:rPr lang="en-US" sz="1800" i="1">
                <a:solidFill>
                  <a:schemeClr val="bg1"/>
                </a:solidFill>
              </a:rPr>
              <a:t>Deep phenotyping</a:t>
            </a:r>
            <a:endParaRPr lang="en-US" sz="1800" i="1" dirty="0">
              <a:solidFill>
                <a:schemeClr val="bg1"/>
              </a:solidFill>
            </a:endParaRPr>
          </a:p>
        </p:txBody>
      </p:sp>
      <p:sp>
        <p:nvSpPr>
          <p:cNvPr id="40" name="Title 1">
            <a:extLst>
              <a:ext uri="{FF2B5EF4-FFF2-40B4-BE49-F238E27FC236}">
                <a16:creationId xmlns:a16="http://schemas.microsoft.com/office/drawing/2014/main" id="{85A0C643-046C-4918-0E2B-E4BE8469F242}"/>
              </a:ext>
            </a:extLst>
          </p:cNvPr>
          <p:cNvSpPr txBox="1">
            <a:spLocks/>
          </p:cNvSpPr>
          <p:nvPr/>
        </p:nvSpPr>
        <p:spPr>
          <a:xfrm>
            <a:off x="-37652" y="279803"/>
            <a:ext cx="12192000" cy="11887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Lab/Molecular Diagnostics vs Epilepsy Diagnoses</a:t>
            </a:r>
          </a:p>
        </p:txBody>
      </p:sp>
    </p:spTree>
    <p:extLst>
      <p:ext uri="{BB962C8B-B14F-4D97-AF65-F5344CB8AC3E}">
        <p14:creationId xmlns:p14="http://schemas.microsoft.com/office/powerpoint/2010/main" val="2826071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16</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7" name="Title 1">
            <a:extLst>
              <a:ext uri="{FF2B5EF4-FFF2-40B4-BE49-F238E27FC236}">
                <a16:creationId xmlns:a16="http://schemas.microsoft.com/office/drawing/2014/main" id="{7E678B53-BD8C-5FDE-1E06-AC574866D4AB}"/>
              </a:ext>
            </a:extLst>
          </p:cNvPr>
          <p:cNvSpPr txBox="1">
            <a:spLocks/>
          </p:cNvSpPr>
          <p:nvPr/>
        </p:nvSpPr>
        <p:spPr>
          <a:xfrm>
            <a:off x="0" y="1695228"/>
            <a:ext cx="4142232" cy="4414234"/>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accent1"/>
                </a:solidFill>
              </a:rPr>
              <a:t>[Talk] Focus:</a:t>
            </a:r>
          </a:p>
          <a:p>
            <a:endParaRPr lang="en-US" sz="8000" dirty="0">
              <a:solidFill>
                <a:schemeClr val="accent1"/>
              </a:solidFill>
            </a:endParaRPr>
          </a:p>
          <a:p>
            <a:endParaRPr lang="en-US" sz="8000" dirty="0">
              <a:solidFill>
                <a:schemeClr val="accent1"/>
              </a:solidFill>
            </a:endParaRPr>
          </a:p>
          <a:p>
            <a:endParaRPr lang="en-US" sz="8000" dirty="0">
              <a:solidFill>
                <a:schemeClr val="accent1"/>
              </a:solidFill>
            </a:endParaRPr>
          </a:p>
          <a:p>
            <a:endParaRPr lang="en-US" sz="8000" dirty="0">
              <a:solidFill>
                <a:schemeClr val="accent1"/>
              </a:solidFill>
            </a:endParaRPr>
          </a:p>
          <a:p>
            <a:r>
              <a:rPr lang="en-US" sz="4000" dirty="0">
                <a:solidFill>
                  <a:schemeClr val="accent1"/>
                </a:solidFill>
              </a:rPr>
              <a:t>A) Epilepsies of genetic etiology </a:t>
            </a:r>
          </a:p>
          <a:p>
            <a:endParaRPr lang="en-US" sz="1700" dirty="0">
              <a:solidFill>
                <a:schemeClr val="accent1"/>
              </a:solidFill>
            </a:endParaRPr>
          </a:p>
          <a:p>
            <a:pPr algn="ctr"/>
            <a:r>
              <a:rPr lang="en-US" sz="4000" dirty="0">
                <a:solidFill>
                  <a:schemeClr val="accent1"/>
                </a:solidFill>
              </a:rPr>
              <a:t>with</a:t>
            </a:r>
          </a:p>
          <a:p>
            <a:endParaRPr lang="en-US" sz="1700" dirty="0">
              <a:solidFill>
                <a:schemeClr val="accent1"/>
              </a:solidFill>
            </a:endParaRPr>
          </a:p>
          <a:p>
            <a:r>
              <a:rPr lang="en-US" sz="4000" dirty="0">
                <a:solidFill>
                  <a:schemeClr val="accent1"/>
                </a:solidFill>
              </a:rPr>
              <a:t>B) Primarily focal-onset seizures</a:t>
            </a:r>
          </a:p>
        </p:txBody>
      </p:sp>
    </p:spTree>
    <p:extLst>
      <p:ext uri="{BB962C8B-B14F-4D97-AF65-F5344CB8AC3E}">
        <p14:creationId xmlns:p14="http://schemas.microsoft.com/office/powerpoint/2010/main" val="1936159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17</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9D649AB9-6E56-6DAB-F603-6304D24B0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9790" y="419482"/>
            <a:ext cx="7299959" cy="3832478"/>
          </a:xfrm>
          <a:prstGeom prst="rect">
            <a:avLst/>
          </a:prstGeom>
        </p:spPr>
      </p:pic>
      <p:sp>
        <p:nvSpPr>
          <p:cNvPr id="7" name="Title 1">
            <a:extLst>
              <a:ext uri="{FF2B5EF4-FFF2-40B4-BE49-F238E27FC236}">
                <a16:creationId xmlns:a16="http://schemas.microsoft.com/office/drawing/2014/main" id="{7E678B53-BD8C-5FDE-1E06-AC574866D4AB}"/>
              </a:ext>
            </a:extLst>
          </p:cNvPr>
          <p:cNvSpPr txBox="1">
            <a:spLocks/>
          </p:cNvSpPr>
          <p:nvPr/>
        </p:nvSpPr>
        <p:spPr>
          <a:xfrm>
            <a:off x="0" y="1695228"/>
            <a:ext cx="4142232" cy="4414234"/>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accent1"/>
                </a:solidFill>
              </a:rPr>
              <a:t>[Talk] Focus:</a:t>
            </a:r>
          </a:p>
          <a:p>
            <a:endParaRPr lang="en-US" sz="8000" dirty="0">
              <a:solidFill>
                <a:schemeClr val="accent1"/>
              </a:solidFill>
            </a:endParaRPr>
          </a:p>
          <a:p>
            <a:endParaRPr lang="en-US" sz="8000" dirty="0">
              <a:solidFill>
                <a:schemeClr val="accent1"/>
              </a:solidFill>
            </a:endParaRPr>
          </a:p>
          <a:p>
            <a:endParaRPr lang="en-US" sz="8000" dirty="0">
              <a:solidFill>
                <a:schemeClr val="accent1"/>
              </a:solidFill>
            </a:endParaRPr>
          </a:p>
          <a:p>
            <a:endParaRPr lang="en-US" sz="8000" dirty="0">
              <a:solidFill>
                <a:schemeClr val="accent1"/>
              </a:solidFill>
            </a:endParaRPr>
          </a:p>
          <a:p>
            <a:r>
              <a:rPr lang="en-US" sz="4000" dirty="0">
                <a:solidFill>
                  <a:schemeClr val="accent1"/>
                </a:solidFill>
              </a:rPr>
              <a:t>A) Epilepsies of genetic etiology </a:t>
            </a:r>
          </a:p>
          <a:p>
            <a:endParaRPr lang="en-US" sz="1700" dirty="0">
              <a:solidFill>
                <a:schemeClr val="accent1"/>
              </a:solidFill>
            </a:endParaRPr>
          </a:p>
          <a:p>
            <a:pPr algn="ctr"/>
            <a:r>
              <a:rPr lang="en-US" sz="4000" dirty="0">
                <a:solidFill>
                  <a:schemeClr val="accent1"/>
                </a:solidFill>
              </a:rPr>
              <a:t>with</a:t>
            </a:r>
          </a:p>
          <a:p>
            <a:endParaRPr lang="en-US" sz="1700" dirty="0">
              <a:solidFill>
                <a:schemeClr val="accent1"/>
              </a:solidFill>
            </a:endParaRPr>
          </a:p>
          <a:p>
            <a:r>
              <a:rPr lang="en-US" sz="4000" dirty="0">
                <a:solidFill>
                  <a:schemeClr val="accent1"/>
                </a:solidFill>
              </a:rPr>
              <a:t>B) Primarily </a:t>
            </a:r>
            <a:r>
              <a:rPr lang="en-US" sz="4000" b="1" dirty="0">
                <a:solidFill>
                  <a:srgbClr val="7030A0"/>
                </a:solidFill>
              </a:rPr>
              <a:t>focal-onset seizures</a:t>
            </a:r>
          </a:p>
        </p:txBody>
      </p:sp>
    </p:spTree>
    <p:extLst>
      <p:ext uri="{BB962C8B-B14F-4D97-AF65-F5344CB8AC3E}">
        <p14:creationId xmlns:p14="http://schemas.microsoft.com/office/powerpoint/2010/main" val="1201767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18</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9D649AB9-6E56-6DAB-F603-6304D24B0F6A}"/>
              </a:ext>
            </a:extLst>
          </p:cNvPr>
          <p:cNvPicPr>
            <a:picLocks noChangeAspect="1"/>
          </p:cNvPicPr>
          <p:nvPr/>
        </p:nvPicPr>
        <p:blipFill rotWithShape="1">
          <a:blip r:embed="rId4">
            <a:extLst>
              <a:ext uri="{28A0092B-C50C-407E-A947-70E740481C1C}">
                <a14:useLocalDpi xmlns:a14="http://schemas.microsoft.com/office/drawing/2010/main" val="0"/>
              </a:ext>
            </a:extLst>
          </a:blip>
          <a:srcRect b="79531"/>
          <a:stretch/>
        </p:blipFill>
        <p:spPr>
          <a:xfrm>
            <a:off x="4399790" y="419482"/>
            <a:ext cx="7299959" cy="784459"/>
          </a:xfrm>
          <a:prstGeom prst="rect">
            <a:avLst/>
          </a:prstGeom>
        </p:spPr>
      </p:pic>
      <p:sp>
        <p:nvSpPr>
          <p:cNvPr id="7" name="Title 1">
            <a:extLst>
              <a:ext uri="{FF2B5EF4-FFF2-40B4-BE49-F238E27FC236}">
                <a16:creationId xmlns:a16="http://schemas.microsoft.com/office/drawing/2014/main" id="{7E678B53-BD8C-5FDE-1E06-AC574866D4AB}"/>
              </a:ext>
            </a:extLst>
          </p:cNvPr>
          <p:cNvSpPr txBox="1">
            <a:spLocks/>
          </p:cNvSpPr>
          <p:nvPr/>
        </p:nvSpPr>
        <p:spPr>
          <a:xfrm>
            <a:off x="0" y="1695228"/>
            <a:ext cx="4142232" cy="4414234"/>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accent1"/>
                </a:solidFill>
              </a:rPr>
              <a:t>[Talk] Focus:</a:t>
            </a:r>
          </a:p>
          <a:p>
            <a:endParaRPr lang="en-US" sz="8000" dirty="0">
              <a:solidFill>
                <a:schemeClr val="accent1"/>
              </a:solidFill>
            </a:endParaRPr>
          </a:p>
          <a:p>
            <a:endParaRPr lang="en-US" sz="8000" dirty="0">
              <a:solidFill>
                <a:schemeClr val="accent1"/>
              </a:solidFill>
            </a:endParaRPr>
          </a:p>
          <a:p>
            <a:endParaRPr lang="en-US" sz="8000" dirty="0">
              <a:solidFill>
                <a:schemeClr val="accent1"/>
              </a:solidFill>
            </a:endParaRPr>
          </a:p>
          <a:p>
            <a:endParaRPr lang="en-US" sz="8000" dirty="0">
              <a:solidFill>
                <a:schemeClr val="accent1"/>
              </a:solidFill>
            </a:endParaRPr>
          </a:p>
          <a:p>
            <a:r>
              <a:rPr lang="en-US" sz="4000" dirty="0">
                <a:solidFill>
                  <a:schemeClr val="accent1"/>
                </a:solidFill>
              </a:rPr>
              <a:t>A) Epilepsies of genetic etiology </a:t>
            </a:r>
          </a:p>
          <a:p>
            <a:endParaRPr lang="en-US" sz="1700" dirty="0">
              <a:solidFill>
                <a:schemeClr val="accent1"/>
              </a:solidFill>
            </a:endParaRPr>
          </a:p>
          <a:p>
            <a:pPr algn="ctr"/>
            <a:r>
              <a:rPr lang="en-US" sz="4000" dirty="0">
                <a:solidFill>
                  <a:schemeClr val="accent1"/>
                </a:solidFill>
              </a:rPr>
              <a:t>with</a:t>
            </a:r>
          </a:p>
          <a:p>
            <a:endParaRPr lang="en-US" sz="1700" dirty="0">
              <a:solidFill>
                <a:schemeClr val="accent1"/>
              </a:solidFill>
            </a:endParaRPr>
          </a:p>
          <a:p>
            <a:r>
              <a:rPr lang="en-US" sz="4000" dirty="0">
                <a:solidFill>
                  <a:schemeClr val="accent1"/>
                </a:solidFill>
              </a:rPr>
              <a:t>B) Primarily</a:t>
            </a:r>
            <a:r>
              <a:rPr lang="en-US" sz="4000" b="1" dirty="0">
                <a:solidFill>
                  <a:schemeClr val="accent1"/>
                </a:solidFill>
              </a:rPr>
              <a:t> </a:t>
            </a:r>
            <a:r>
              <a:rPr lang="en-US" sz="4000" b="1" dirty="0">
                <a:solidFill>
                  <a:srgbClr val="7030A0"/>
                </a:solidFill>
              </a:rPr>
              <a:t>focal-onset seizures</a:t>
            </a:r>
          </a:p>
        </p:txBody>
      </p:sp>
      <p:pic>
        <p:nvPicPr>
          <p:cNvPr id="12" name="Picture 11" descr="A diagram of a type of epilepsy&#10;&#10;Description automatically generated">
            <a:extLst>
              <a:ext uri="{FF2B5EF4-FFF2-40B4-BE49-F238E27FC236}">
                <a16:creationId xmlns:a16="http://schemas.microsoft.com/office/drawing/2014/main" id="{3E1FD063-2D3C-07EA-3CAD-6FDD0F990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5725" y="1203941"/>
            <a:ext cx="5649550" cy="5396807"/>
          </a:xfrm>
          <a:prstGeom prst="rect">
            <a:avLst/>
          </a:prstGeom>
        </p:spPr>
      </p:pic>
    </p:spTree>
    <p:extLst>
      <p:ext uri="{BB962C8B-B14F-4D97-AF65-F5344CB8AC3E}">
        <p14:creationId xmlns:p14="http://schemas.microsoft.com/office/powerpoint/2010/main" val="1133037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19</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118872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What do we mean by focal genetic epilepsy?</a:t>
            </a:r>
          </a:p>
        </p:txBody>
      </p:sp>
    </p:spTree>
    <p:extLst>
      <p:ext uri="{BB962C8B-B14F-4D97-AF65-F5344CB8AC3E}">
        <p14:creationId xmlns:p14="http://schemas.microsoft.com/office/powerpoint/2010/main" val="4239344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2</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7" name="Title 1">
            <a:extLst>
              <a:ext uri="{FF2B5EF4-FFF2-40B4-BE49-F238E27FC236}">
                <a16:creationId xmlns:a16="http://schemas.microsoft.com/office/drawing/2014/main" id="{7E678B53-BD8C-5FDE-1E06-AC574866D4AB}"/>
              </a:ext>
            </a:extLst>
          </p:cNvPr>
          <p:cNvSpPr txBox="1">
            <a:spLocks/>
          </p:cNvSpPr>
          <p:nvPr/>
        </p:nvSpPr>
        <p:spPr>
          <a:xfrm>
            <a:off x="877644" y="986628"/>
            <a:ext cx="10436711" cy="44142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1"/>
                </a:solidFill>
              </a:rPr>
              <a:t>Focal Epilepsies in Perspective</a:t>
            </a:r>
          </a:p>
        </p:txBody>
      </p:sp>
    </p:spTree>
    <p:extLst>
      <p:ext uri="{BB962C8B-B14F-4D97-AF65-F5344CB8AC3E}">
        <p14:creationId xmlns:p14="http://schemas.microsoft.com/office/powerpoint/2010/main" val="3617141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20</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10308" y="456691"/>
            <a:ext cx="8371384" cy="118872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 Epilepsy Etiology </a:t>
            </a:r>
          </a:p>
          <a:p>
            <a:pPr algn="ctr"/>
            <a:r>
              <a:rPr lang="en-US" dirty="0">
                <a:solidFill>
                  <a:schemeClr val="accent1"/>
                </a:solidFill>
              </a:rPr>
              <a:t>In Children</a:t>
            </a:r>
          </a:p>
        </p:txBody>
      </p:sp>
      <p:pic>
        <p:nvPicPr>
          <p:cNvPr id="2" name="Content Placeholder 2">
            <a:extLst>
              <a:ext uri="{FF2B5EF4-FFF2-40B4-BE49-F238E27FC236}">
                <a16:creationId xmlns:a16="http://schemas.microsoft.com/office/drawing/2014/main" id="{1D481A19-3E4B-19C3-0A1B-208960D1C402}"/>
              </a:ext>
            </a:extLst>
          </p:cNvPr>
          <p:cNvPicPr>
            <a:picLocks noChangeAspect="1"/>
          </p:cNvPicPr>
          <p:nvPr/>
        </p:nvPicPr>
        <p:blipFill rotWithShape="1">
          <a:blip r:embed="rId4"/>
          <a:srcRect t="7025" r="18948" b="1781"/>
          <a:stretch/>
        </p:blipFill>
        <p:spPr>
          <a:xfrm>
            <a:off x="767298" y="1785770"/>
            <a:ext cx="10600638" cy="4670118"/>
          </a:xfrm>
          <a:prstGeom prst="rect">
            <a:avLst/>
          </a:prstGeom>
        </p:spPr>
      </p:pic>
    </p:spTree>
    <p:extLst>
      <p:ext uri="{BB962C8B-B14F-4D97-AF65-F5344CB8AC3E}">
        <p14:creationId xmlns:p14="http://schemas.microsoft.com/office/powerpoint/2010/main" val="3276976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pic>
        <p:nvPicPr>
          <p:cNvPr id="6" name="Content Placeholder 5" descr="A diagram of different types of diseases&#10;&#10;Description automatically generated">
            <a:extLst>
              <a:ext uri="{FF2B5EF4-FFF2-40B4-BE49-F238E27FC236}">
                <a16:creationId xmlns:a16="http://schemas.microsoft.com/office/drawing/2014/main" id="{2A2863D1-C475-EA82-B8D5-86489ECC24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1198" y="1691885"/>
            <a:ext cx="7063266" cy="4990688"/>
          </a:xfrm>
        </p:spPr>
      </p:pic>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21</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7" name="Title 1">
            <a:extLst>
              <a:ext uri="{FF2B5EF4-FFF2-40B4-BE49-F238E27FC236}">
                <a16:creationId xmlns:a16="http://schemas.microsoft.com/office/drawing/2014/main" id="{7A88787F-3B3D-3931-54B1-AA4970A1FFED}"/>
              </a:ext>
            </a:extLst>
          </p:cNvPr>
          <p:cNvSpPr txBox="1">
            <a:spLocks/>
          </p:cNvSpPr>
          <p:nvPr/>
        </p:nvSpPr>
        <p:spPr>
          <a:xfrm>
            <a:off x="1910308" y="456691"/>
            <a:ext cx="8371384" cy="118872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 Epilepsy Etiology </a:t>
            </a:r>
          </a:p>
          <a:p>
            <a:pPr algn="ctr"/>
            <a:r>
              <a:rPr lang="en-US" dirty="0">
                <a:solidFill>
                  <a:schemeClr val="accent1"/>
                </a:solidFill>
              </a:rPr>
              <a:t>In Children</a:t>
            </a:r>
          </a:p>
        </p:txBody>
      </p:sp>
    </p:spTree>
    <p:extLst>
      <p:ext uri="{BB962C8B-B14F-4D97-AF65-F5344CB8AC3E}">
        <p14:creationId xmlns:p14="http://schemas.microsoft.com/office/powerpoint/2010/main" val="3662177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22</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11887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 + Genetic</a:t>
            </a:r>
          </a:p>
        </p:txBody>
      </p:sp>
    </p:spTree>
    <p:extLst>
      <p:ext uri="{BB962C8B-B14F-4D97-AF65-F5344CB8AC3E}">
        <p14:creationId xmlns:p14="http://schemas.microsoft.com/office/powerpoint/2010/main" val="1143455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23</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11887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 + Genetic</a:t>
            </a:r>
          </a:p>
        </p:txBody>
      </p:sp>
      <p:pic>
        <p:nvPicPr>
          <p:cNvPr id="11" name="Picture 10" descr="A colorful circuit board brain&#10;&#10;Description automatically generated">
            <a:extLst>
              <a:ext uri="{FF2B5EF4-FFF2-40B4-BE49-F238E27FC236}">
                <a16:creationId xmlns:a16="http://schemas.microsoft.com/office/drawing/2014/main" id="{DCAAA5E3-C16F-FB23-45BE-AE3C508359F0}"/>
              </a:ext>
            </a:extLst>
          </p:cNvPr>
          <p:cNvPicPr>
            <a:picLocks noChangeAspect="1"/>
          </p:cNvPicPr>
          <p:nvPr/>
        </p:nvPicPr>
        <p:blipFill rotWithShape="1">
          <a:blip r:embed="rId4">
            <a:extLst>
              <a:ext uri="{28A0092B-C50C-407E-A947-70E740481C1C}">
                <a14:useLocalDpi xmlns:a14="http://schemas.microsoft.com/office/drawing/2010/main" val="0"/>
              </a:ext>
            </a:extLst>
          </a:blip>
          <a:srcRect l="10739" t="19016" r="14699" b="18201"/>
          <a:stretch/>
        </p:blipFill>
        <p:spPr>
          <a:xfrm>
            <a:off x="144088" y="2764044"/>
            <a:ext cx="3205899" cy="2699473"/>
          </a:xfrm>
          <a:prstGeom prst="rect">
            <a:avLst/>
          </a:prstGeom>
        </p:spPr>
      </p:pic>
      <p:sp>
        <p:nvSpPr>
          <p:cNvPr id="12" name="Lightning Bolt 11">
            <a:extLst>
              <a:ext uri="{FF2B5EF4-FFF2-40B4-BE49-F238E27FC236}">
                <a16:creationId xmlns:a16="http://schemas.microsoft.com/office/drawing/2014/main" id="{211BE793-510D-D079-4744-61C2D49A32E7}"/>
              </a:ext>
            </a:extLst>
          </p:cNvPr>
          <p:cNvSpPr/>
          <p:nvPr/>
        </p:nvSpPr>
        <p:spPr>
          <a:xfrm>
            <a:off x="838200" y="2764044"/>
            <a:ext cx="704088" cy="107899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CF90D1F-417E-CC19-84C7-65D67EF9930B}"/>
              </a:ext>
            </a:extLst>
          </p:cNvPr>
          <p:cNvPicPr>
            <a:picLocks noChangeAspect="1"/>
          </p:cNvPicPr>
          <p:nvPr/>
        </p:nvPicPr>
        <p:blipFill>
          <a:blip r:embed="rId5"/>
          <a:stretch>
            <a:fillRect/>
          </a:stretch>
        </p:blipFill>
        <p:spPr>
          <a:xfrm>
            <a:off x="3425781" y="3260130"/>
            <a:ext cx="5448807" cy="1869654"/>
          </a:xfrm>
          <a:prstGeom prst="rect">
            <a:avLst/>
          </a:prstGeom>
        </p:spPr>
      </p:pic>
      <p:pic>
        <p:nvPicPr>
          <p:cNvPr id="18" name="Picture 17" descr="Diagram of a diagram of a linker movement">
            <a:extLst>
              <a:ext uri="{FF2B5EF4-FFF2-40B4-BE49-F238E27FC236}">
                <a16:creationId xmlns:a16="http://schemas.microsoft.com/office/drawing/2014/main" id="{DF69AFDC-E300-6CEA-E02C-AA738D24E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8375" y="2622980"/>
            <a:ext cx="2729664" cy="2766060"/>
          </a:xfrm>
          <a:prstGeom prst="rect">
            <a:avLst/>
          </a:prstGeom>
        </p:spPr>
      </p:pic>
      <p:sp>
        <p:nvSpPr>
          <p:cNvPr id="2" name="Content Placeholder 4">
            <a:extLst>
              <a:ext uri="{FF2B5EF4-FFF2-40B4-BE49-F238E27FC236}">
                <a16:creationId xmlns:a16="http://schemas.microsoft.com/office/drawing/2014/main" id="{71225501-8D67-9536-85D0-85957DE400C2}"/>
              </a:ext>
            </a:extLst>
          </p:cNvPr>
          <p:cNvSpPr txBox="1">
            <a:spLocks/>
          </p:cNvSpPr>
          <p:nvPr/>
        </p:nvSpPr>
        <p:spPr>
          <a:xfrm>
            <a:off x="144088" y="5244353"/>
            <a:ext cx="11903824" cy="161364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sz="2400" dirty="0">
              <a:solidFill>
                <a:srgbClr val="000000"/>
              </a:solidFill>
              <a:latin typeface="Calibri" panose="020F0502020204030204" pitchFamily="34" charset="0"/>
            </a:endParaRPr>
          </a:p>
          <a:p>
            <a:pPr marL="0" indent="0">
              <a:spcBef>
                <a:spcPts val="0"/>
              </a:spcBef>
              <a:buNone/>
            </a:pPr>
            <a:r>
              <a:rPr lang="en-US" dirty="0">
                <a:solidFill>
                  <a:schemeClr val="accent1"/>
                </a:solidFill>
                <a:latin typeface="Calibri" panose="020F0502020204030204" pitchFamily="34" charset="0"/>
              </a:rPr>
              <a:t>MCDs</a:t>
            </a:r>
          </a:p>
          <a:p>
            <a:pPr marL="0" indent="0">
              <a:spcBef>
                <a:spcPts val="0"/>
              </a:spcBef>
              <a:buNone/>
            </a:pPr>
            <a:r>
              <a:rPr lang="en-US" dirty="0">
                <a:solidFill>
                  <a:schemeClr val="accent1"/>
                </a:solidFill>
                <a:latin typeface="Calibri" panose="020F0502020204030204" pitchFamily="34" charset="0"/>
              </a:rPr>
              <a:t>GATOR-</a:t>
            </a:r>
            <a:r>
              <a:rPr lang="en-US" dirty="0" err="1">
                <a:solidFill>
                  <a:schemeClr val="accent1"/>
                </a:solidFill>
                <a:latin typeface="Calibri" panose="020F0502020204030204" pitchFamily="34" charset="0"/>
              </a:rPr>
              <a:t>opathies</a:t>
            </a:r>
            <a:r>
              <a:rPr lang="en-US" dirty="0">
                <a:solidFill>
                  <a:schemeClr val="accent1"/>
                </a:solidFill>
                <a:latin typeface="Calibri" panose="020F0502020204030204" pitchFamily="34" charset="0"/>
              </a:rPr>
              <a:t>                                                                                            Channelopathies</a:t>
            </a:r>
          </a:p>
          <a:p>
            <a:pPr marL="0" indent="0">
              <a:spcBef>
                <a:spcPts val="0"/>
              </a:spcBef>
              <a:buNone/>
            </a:pPr>
            <a:r>
              <a:rPr lang="en-US" dirty="0">
                <a:solidFill>
                  <a:schemeClr val="accent1"/>
                </a:solidFill>
                <a:latin typeface="Calibri" panose="020F0502020204030204" pitchFamily="34" charset="0"/>
              </a:rPr>
              <a:t>           &amp;</a:t>
            </a:r>
          </a:p>
          <a:p>
            <a:pPr marL="0" indent="0">
              <a:spcBef>
                <a:spcPts val="0"/>
              </a:spcBef>
              <a:buFont typeface="Arial" panose="020B0604020202020204" pitchFamily="34" charset="0"/>
              <a:buNone/>
            </a:pPr>
            <a:r>
              <a:rPr lang="en-US" dirty="0">
                <a:solidFill>
                  <a:schemeClr val="accent1"/>
                </a:solidFill>
                <a:latin typeface="Calibri" panose="020F0502020204030204" pitchFamily="34" charset="0"/>
              </a:rPr>
              <a:t>MTOR-</a:t>
            </a:r>
            <a:r>
              <a:rPr lang="en-US" dirty="0" err="1">
                <a:solidFill>
                  <a:schemeClr val="accent1"/>
                </a:solidFill>
                <a:latin typeface="Calibri" panose="020F0502020204030204" pitchFamily="34" charset="0"/>
              </a:rPr>
              <a:t>opathies</a:t>
            </a:r>
            <a:r>
              <a:rPr lang="en-US" dirty="0">
                <a:solidFill>
                  <a:schemeClr val="accent1"/>
                </a:solidFill>
                <a:latin typeface="Calibri" panose="020F0502020204030204" pitchFamily="34" charset="0"/>
              </a:rPr>
              <a:t> </a:t>
            </a:r>
            <a:r>
              <a:rPr lang="en-US" sz="2400" dirty="0">
                <a:solidFill>
                  <a:schemeClr val="accent1"/>
                </a:solidFill>
                <a:latin typeface="Calibri" panose="020F0502020204030204" pitchFamily="34" charset="0"/>
              </a:rPr>
              <a:t>	</a:t>
            </a:r>
            <a:r>
              <a:rPr lang="en-US" sz="2400" dirty="0">
                <a:solidFill>
                  <a:srgbClr val="000000"/>
                </a:solidFill>
                <a:latin typeface="Calibri" panose="020F0502020204030204" pitchFamily="34" charset="0"/>
              </a:rPr>
              <a:t>								</a:t>
            </a: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a:spcBef>
                <a:spcPts val="0"/>
              </a:spcBef>
              <a:buFont typeface="+mj-lt"/>
              <a:buAutoNum type="arabicPeriod"/>
            </a:pPr>
            <a:endParaRPr 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506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9833754" cy="728749"/>
          </a:xfrm>
        </p:spPr>
        <p:txBody>
          <a:bodyPr>
            <a:normAutofit/>
          </a:bodyPr>
          <a:lstStyle/>
          <a:p>
            <a:pPr algn="ctr"/>
            <a:r>
              <a:rPr lang="en-US" dirty="0">
                <a:solidFill>
                  <a:schemeClr val="accent1"/>
                </a:solidFill>
              </a:rPr>
              <a:t>Neuronal Channelopathies</a:t>
            </a:r>
          </a:p>
        </p:txBody>
      </p:sp>
      <p:sp>
        <p:nvSpPr>
          <p:cNvPr id="3" name="Content Placeholder 2"/>
          <p:cNvSpPr>
            <a:spLocks noGrp="1"/>
          </p:cNvSpPr>
          <p:nvPr>
            <p:ph idx="1"/>
          </p:nvPr>
        </p:nvSpPr>
        <p:spPr>
          <a:xfrm>
            <a:off x="942109" y="2166851"/>
            <a:ext cx="11249891" cy="4506280"/>
          </a:xfrm>
        </p:spPr>
        <p:txBody>
          <a:bodyPr>
            <a:noAutofit/>
          </a:bodyPr>
          <a:lstStyle/>
          <a:p>
            <a:r>
              <a:rPr lang="en-US" sz="2000" dirty="0"/>
              <a:t>Benign familial neonatal/infantile epilepsy</a:t>
            </a:r>
          </a:p>
          <a:p>
            <a:r>
              <a:rPr lang="en-US" sz="2000" dirty="0"/>
              <a:t>Early infantile epileptic encephalopathy</a:t>
            </a:r>
          </a:p>
          <a:p>
            <a:r>
              <a:rPr lang="en-US" sz="2000" dirty="0"/>
              <a:t>Generalized epilepsy with febrile seizures plus</a:t>
            </a:r>
          </a:p>
          <a:p>
            <a:r>
              <a:rPr lang="en-US" sz="2000" dirty="0"/>
              <a:t>Generalized epilepsy with paroxysmal </a:t>
            </a:r>
            <a:r>
              <a:rPr lang="en-US" sz="2000" dirty="0" err="1"/>
              <a:t>dyskinesias</a:t>
            </a:r>
            <a:endParaRPr lang="en-US" sz="2000" dirty="0"/>
          </a:p>
          <a:p>
            <a:r>
              <a:rPr lang="en-US" sz="2000" dirty="0"/>
              <a:t>Childhood absence epilepsy</a:t>
            </a:r>
          </a:p>
          <a:p>
            <a:r>
              <a:rPr lang="en-US" sz="2000" dirty="0"/>
              <a:t>Juvenile myoclonic epilepsy</a:t>
            </a:r>
          </a:p>
          <a:p>
            <a:r>
              <a:rPr lang="en-US" sz="2000" dirty="0"/>
              <a:t>Nocturnal frontal lobe epilepsy, types 1, 3, 4, and 5</a:t>
            </a:r>
          </a:p>
          <a:p>
            <a:r>
              <a:rPr lang="en-US" sz="2000" dirty="0" err="1"/>
              <a:t>Dravet</a:t>
            </a:r>
            <a:r>
              <a:rPr lang="en-US" sz="2000" dirty="0"/>
              <a:t> syndrome</a:t>
            </a:r>
          </a:p>
          <a:p>
            <a:pPr marL="0" indent="0">
              <a:buNone/>
            </a:pPr>
            <a:endParaRPr lang="en-US" sz="2000" dirty="0"/>
          </a:p>
        </p:txBody>
      </p:sp>
    </p:spTree>
    <p:extLst>
      <p:ext uri="{BB962C8B-B14F-4D97-AF65-F5344CB8AC3E}">
        <p14:creationId xmlns:p14="http://schemas.microsoft.com/office/powerpoint/2010/main" val="1111045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25</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pic>
        <p:nvPicPr>
          <p:cNvPr id="7" name="Picture 6" descr="A table with words on it&#10;&#10;Description automatically generated">
            <a:extLst>
              <a:ext uri="{FF2B5EF4-FFF2-40B4-BE49-F238E27FC236}">
                <a16:creationId xmlns:a16="http://schemas.microsoft.com/office/drawing/2014/main" id="{7FB21E90-EE47-FE12-BBE2-45C15B05B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0885" y="594360"/>
            <a:ext cx="4128964" cy="5817325"/>
          </a:xfrm>
          <a:prstGeom prst="rect">
            <a:avLst/>
          </a:prstGeom>
        </p:spPr>
      </p:pic>
      <p:sp>
        <p:nvSpPr>
          <p:cNvPr id="9" name="Title 1">
            <a:extLst>
              <a:ext uri="{FF2B5EF4-FFF2-40B4-BE49-F238E27FC236}">
                <a16:creationId xmlns:a16="http://schemas.microsoft.com/office/drawing/2014/main" id="{DD25B17F-6E94-C56D-B5E2-16E0088EE2BF}"/>
              </a:ext>
            </a:extLst>
          </p:cNvPr>
          <p:cNvSpPr txBox="1">
            <a:spLocks/>
          </p:cNvSpPr>
          <p:nvPr/>
        </p:nvSpPr>
        <p:spPr>
          <a:xfrm>
            <a:off x="1944711" y="456692"/>
            <a:ext cx="5849204" cy="11887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 Epilepsy Genes</a:t>
            </a:r>
          </a:p>
        </p:txBody>
      </p:sp>
    </p:spTree>
    <p:extLst>
      <p:ext uri="{BB962C8B-B14F-4D97-AF65-F5344CB8AC3E}">
        <p14:creationId xmlns:p14="http://schemas.microsoft.com/office/powerpoint/2010/main" val="2786293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711" y="456692"/>
            <a:ext cx="8371384" cy="1188720"/>
          </a:xfrm>
        </p:spPr>
        <p:txBody>
          <a:bodyPr>
            <a:normAutofit fontScale="90000"/>
          </a:bodyPr>
          <a:lstStyle/>
          <a:p>
            <a:pPr algn="ctr"/>
            <a:r>
              <a:rPr lang="en-US" dirty="0">
                <a:solidFill>
                  <a:schemeClr val="accent1"/>
                </a:solidFill>
              </a:rPr>
              <a:t>Channelopathies:</a:t>
            </a:r>
            <a:br>
              <a:rPr lang="en-US" dirty="0">
                <a:solidFill>
                  <a:schemeClr val="accent1"/>
                </a:solidFill>
              </a:rPr>
            </a:br>
            <a:r>
              <a:rPr lang="en-US" dirty="0">
                <a:solidFill>
                  <a:schemeClr val="accent1"/>
                </a:solidFill>
              </a:rPr>
              <a:t>Ligand gated &amp; Voltage-gated channels</a:t>
            </a:r>
          </a:p>
        </p:txBody>
      </p:sp>
      <p:pic>
        <p:nvPicPr>
          <p:cNvPr id="9" name="Picture 8">
            <a:extLst>
              <a:ext uri="{FF2B5EF4-FFF2-40B4-BE49-F238E27FC236}">
                <a16:creationId xmlns:a16="http://schemas.microsoft.com/office/drawing/2014/main" id="{55B1D467-8925-4A39-A681-BCF083DE2F02}"/>
              </a:ext>
            </a:extLst>
          </p:cNvPr>
          <p:cNvPicPr>
            <a:picLocks noChangeAspect="1"/>
          </p:cNvPicPr>
          <p:nvPr/>
        </p:nvPicPr>
        <p:blipFill>
          <a:blip r:embed="rId3"/>
          <a:stretch>
            <a:fillRect/>
          </a:stretch>
        </p:blipFill>
        <p:spPr>
          <a:xfrm>
            <a:off x="6228386" y="1974354"/>
            <a:ext cx="5009274" cy="4792206"/>
          </a:xfrm>
          <a:prstGeom prst="rect">
            <a:avLst/>
          </a:prstGeom>
        </p:spPr>
      </p:pic>
    </p:spTree>
    <p:extLst>
      <p:ext uri="{BB962C8B-B14F-4D97-AF65-F5344CB8AC3E}">
        <p14:creationId xmlns:p14="http://schemas.microsoft.com/office/powerpoint/2010/main" val="337239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711" y="456692"/>
            <a:ext cx="8371384" cy="1188720"/>
          </a:xfrm>
        </p:spPr>
        <p:txBody>
          <a:bodyPr>
            <a:normAutofit fontScale="90000"/>
          </a:bodyPr>
          <a:lstStyle/>
          <a:p>
            <a:pPr algn="ctr"/>
            <a:r>
              <a:rPr lang="en-US" dirty="0">
                <a:solidFill>
                  <a:schemeClr val="accent1"/>
                </a:solidFill>
              </a:rPr>
              <a:t>Channelopathies:</a:t>
            </a:r>
            <a:br>
              <a:rPr lang="en-US" dirty="0">
                <a:solidFill>
                  <a:schemeClr val="accent1"/>
                </a:solidFill>
              </a:rPr>
            </a:br>
            <a:r>
              <a:rPr lang="en-US" dirty="0">
                <a:solidFill>
                  <a:schemeClr val="accent1"/>
                </a:solidFill>
              </a:rPr>
              <a:t>Ligand gated &amp; Voltage-gated channels</a:t>
            </a:r>
          </a:p>
        </p:txBody>
      </p:sp>
      <p:pic>
        <p:nvPicPr>
          <p:cNvPr id="9" name="Picture 8">
            <a:extLst>
              <a:ext uri="{FF2B5EF4-FFF2-40B4-BE49-F238E27FC236}">
                <a16:creationId xmlns:a16="http://schemas.microsoft.com/office/drawing/2014/main" id="{55B1D467-8925-4A39-A681-BCF083DE2F02}"/>
              </a:ext>
            </a:extLst>
          </p:cNvPr>
          <p:cNvPicPr>
            <a:picLocks noChangeAspect="1"/>
          </p:cNvPicPr>
          <p:nvPr/>
        </p:nvPicPr>
        <p:blipFill>
          <a:blip r:embed="rId3"/>
          <a:stretch>
            <a:fillRect/>
          </a:stretch>
        </p:blipFill>
        <p:spPr>
          <a:xfrm>
            <a:off x="6228386" y="1974354"/>
            <a:ext cx="5009274" cy="4792206"/>
          </a:xfrm>
          <a:prstGeom prst="rect">
            <a:avLst/>
          </a:prstGeom>
        </p:spPr>
      </p:pic>
      <p:pic>
        <p:nvPicPr>
          <p:cNvPr id="3" name="Picture 2" descr="A close up of a map&#10;&#10;Description automatically generated">
            <a:extLst>
              <a:ext uri="{FF2B5EF4-FFF2-40B4-BE49-F238E27FC236}">
                <a16:creationId xmlns:a16="http://schemas.microsoft.com/office/drawing/2014/main" id="{6CD5523E-388F-8EA5-3415-C1FB66E17985}"/>
              </a:ext>
            </a:extLst>
          </p:cNvPr>
          <p:cNvPicPr>
            <a:picLocks noChangeAspect="1"/>
          </p:cNvPicPr>
          <p:nvPr/>
        </p:nvPicPr>
        <p:blipFill>
          <a:blip r:embed="rId4"/>
          <a:stretch>
            <a:fillRect/>
          </a:stretch>
        </p:blipFill>
        <p:spPr>
          <a:xfrm>
            <a:off x="253914" y="2081604"/>
            <a:ext cx="6019836" cy="4254649"/>
          </a:xfrm>
          <a:prstGeom prst="rect">
            <a:avLst/>
          </a:prstGeom>
        </p:spPr>
      </p:pic>
    </p:spTree>
    <p:extLst>
      <p:ext uri="{BB962C8B-B14F-4D97-AF65-F5344CB8AC3E}">
        <p14:creationId xmlns:p14="http://schemas.microsoft.com/office/powerpoint/2010/main" val="1401636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4490" y="149628"/>
            <a:ext cx="6927924" cy="767671"/>
          </a:xfrm>
        </p:spPr>
        <p:txBody>
          <a:bodyPr>
            <a:normAutofit/>
          </a:bodyPr>
          <a:lstStyle/>
          <a:p>
            <a:r>
              <a:rPr lang="en-US" dirty="0">
                <a:solidFill>
                  <a:schemeClr val="accent1"/>
                </a:solidFill>
              </a:rPr>
              <a:t>Focal Epilepsy as Channelopathy</a:t>
            </a:r>
          </a:p>
        </p:txBody>
      </p:sp>
      <p:pic>
        <p:nvPicPr>
          <p:cNvPr id="6" name="Picture 5" descr="A map with text&#10;&#10;Description automatically generated">
            <a:extLst>
              <a:ext uri="{FF2B5EF4-FFF2-40B4-BE49-F238E27FC236}">
                <a16:creationId xmlns:a16="http://schemas.microsoft.com/office/drawing/2014/main" id="{8EC40D66-FC61-4D56-9BCA-5D336387A08F}"/>
              </a:ext>
            </a:extLst>
          </p:cNvPr>
          <p:cNvPicPr>
            <a:picLocks noChangeAspect="1"/>
          </p:cNvPicPr>
          <p:nvPr/>
        </p:nvPicPr>
        <p:blipFill>
          <a:blip r:embed="rId3"/>
          <a:stretch>
            <a:fillRect/>
          </a:stretch>
        </p:blipFill>
        <p:spPr>
          <a:xfrm>
            <a:off x="2409995" y="1076315"/>
            <a:ext cx="7614605" cy="5632057"/>
          </a:xfrm>
          <a:prstGeom prst="rect">
            <a:avLst/>
          </a:prstGeom>
        </p:spPr>
      </p:pic>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460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Epilepsy as Channelopathy</a:t>
            </a:r>
          </a:p>
        </p:txBody>
      </p:sp>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social media post&#10;&#10;Description automatically generated">
            <a:extLst>
              <a:ext uri="{FF2B5EF4-FFF2-40B4-BE49-F238E27FC236}">
                <a16:creationId xmlns:a16="http://schemas.microsoft.com/office/drawing/2014/main" id="{A12425C4-54CA-456A-845F-616C021D8490}"/>
              </a:ext>
            </a:extLst>
          </p:cNvPr>
          <p:cNvPicPr>
            <a:picLocks noChangeAspect="1"/>
          </p:cNvPicPr>
          <p:nvPr/>
        </p:nvPicPr>
        <p:blipFill rotWithShape="1">
          <a:blip r:embed="rId3"/>
          <a:srcRect t="1298" b="35773"/>
          <a:stretch/>
        </p:blipFill>
        <p:spPr>
          <a:xfrm>
            <a:off x="3018681" y="871580"/>
            <a:ext cx="6154638" cy="4270575"/>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DAA0DC69-64BF-3CA0-643F-12BA72D70BB3}"/>
              </a:ext>
            </a:extLst>
          </p:cNvPr>
          <p:cNvPicPr>
            <a:picLocks noChangeAspect="1"/>
          </p:cNvPicPr>
          <p:nvPr/>
        </p:nvPicPr>
        <p:blipFill rotWithShape="1">
          <a:blip r:embed="rId3"/>
          <a:srcRect t="72311" b="10490"/>
          <a:stretch/>
        </p:blipFill>
        <p:spPr>
          <a:xfrm>
            <a:off x="3018681" y="5142155"/>
            <a:ext cx="6154638" cy="1167205"/>
          </a:xfrm>
          <a:prstGeom prst="rect">
            <a:avLst/>
          </a:prstGeom>
        </p:spPr>
      </p:pic>
    </p:spTree>
    <p:extLst>
      <p:ext uri="{BB962C8B-B14F-4D97-AF65-F5344CB8AC3E}">
        <p14:creationId xmlns:p14="http://schemas.microsoft.com/office/powerpoint/2010/main" val="243814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3</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pic>
        <p:nvPicPr>
          <p:cNvPr id="2" name="Picture 2" descr="EpilepsyIncidence">
            <a:extLst>
              <a:ext uri="{FF2B5EF4-FFF2-40B4-BE49-F238E27FC236}">
                <a16:creationId xmlns:a16="http://schemas.microsoft.com/office/drawing/2014/main" id="{AF3B2F01-0CCB-7546-CCA6-1E009C97F5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9456" y="762000"/>
            <a:ext cx="7532744" cy="564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1541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KCNQ2-related Epilepsies</a:t>
            </a:r>
          </a:p>
        </p:txBody>
      </p:sp>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BAEFEAEC-B819-FE2B-A64E-5DDC807E501F}"/>
              </a:ext>
            </a:extLst>
          </p:cNvPr>
          <p:cNvSpPr>
            <a:spLocks noChangeArrowheads="1"/>
          </p:cNvSpPr>
          <p:nvPr/>
        </p:nvSpPr>
        <p:spPr bwMode="auto">
          <a:xfrm>
            <a:off x="315884" y="1353060"/>
            <a:ext cx="10651375"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KCNQ2</a:t>
            </a:r>
            <a:r>
              <a:rPr kumimoji="0" lang="en-US" altLang="en-US" sz="1800" b="0" i="0" u="none" strike="noStrike" cap="none" normalizeH="0" baseline="0" dirty="0">
                <a:ln>
                  <a:noFill/>
                </a:ln>
                <a:solidFill>
                  <a:schemeClr val="tx1"/>
                </a:solidFill>
                <a:effectLst/>
                <a:latin typeface="Arial" panose="020B0604020202020204" pitchFamily="34" charset="0"/>
              </a:rPr>
              <a:t>: An ion channel gene, encoding Kv7.2, key for neuronal excitability; traditionally linked to familial neonatal epilepsy and now, neonatal epileptic encephalopathy.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Phenotypes</a:t>
            </a:r>
            <a:r>
              <a:rPr kumimoji="0" lang="en-US" altLang="en-US" sz="1800" b="0" i="0" u="none" strike="noStrike" cap="none" normalizeH="0" baseline="0" dirty="0">
                <a:ln>
                  <a:noFill/>
                </a:ln>
                <a:solidFill>
                  <a:schemeClr val="tx1"/>
                </a:solidFill>
                <a:effectLst/>
                <a:latin typeface="Arial" panose="020B0604020202020204" pitchFamily="34" charset="0"/>
              </a:rPr>
              <a:t>: Two main patient categories - Benign (familial) neonatal epilepsy (BFNE) and Neonatal epileptic encephalopathy (KCNQ2 encephalopathy), with varying degrees of developmental issues.</a:t>
            </a: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BFNE</a:t>
            </a:r>
            <a:r>
              <a:rPr kumimoji="0" lang="en-US" altLang="en-US" b="0" i="0" u="none" strike="noStrike" cap="none" normalizeH="0" baseline="0" dirty="0">
                <a:ln>
                  <a:noFill/>
                </a:ln>
                <a:solidFill>
                  <a:schemeClr val="tx1"/>
                </a:solidFill>
                <a:effectLst/>
                <a:latin typeface="Arial" panose="020B0604020202020204" pitchFamily="34" charset="0"/>
              </a:rPr>
              <a:t>: Characterized by brief neonatal seizures in healthy newborns, usually disappearing within the first year; around 10% develop epilepsy later in life.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KCNQ2 Encephalopathy</a:t>
            </a:r>
            <a:r>
              <a:rPr kumimoji="0" lang="en-US" altLang="en-US" sz="1800" b="0" i="0" u="none" strike="noStrike" cap="none" normalizeH="0" baseline="0" dirty="0">
                <a:ln>
                  <a:noFill/>
                </a:ln>
                <a:solidFill>
                  <a:schemeClr val="tx1"/>
                </a:solidFill>
                <a:effectLst/>
                <a:latin typeface="Arial" panose="020B0604020202020204" pitchFamily="34" charset="0"/>
              </a:rPr>
              <a:t>: More severe than BFNE, with hard-to-control seizures, developmental delays, abnormal EEG patterns, and poor developmental outcomes.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Genotype</a:t>
            </a:r>
            <a:r>
              <a:rPr kumimoji="0" lang="en-US" altLang="en-US" sz="1800" b="0" i="0" u="none" strike="noStrike" cap="none" normalizeH="0" baseline="0" dirty="0">
                <a:ln>
                  <a:noFill/>
                </a:ln>
                <a:solidFill>
                  <a:schemeClr val="tx1"/>
                </a:solidFill>
                <a:effectLst/>
                <a:latin typeface="Arial" panose="020B0604020202020204" pitchFamily="34" charset="0"/>
              </a:rPr>
              <a:t>: The impact of KCNQ2 variants ranges from self-limiting neonatal epilepsy to severe developmental disorders. Genotype-phenotype correlations assist in clinical interpretations.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Mechanism</a:t>
            </a:r>
            <a:r>
              <a:rPr kumimoji="0" lang="en-US" altLang="en-US" sz="1800" b="0" i="0" u="none" strike="noStrike" cap="none" normalizeH="0" baseline="0" dirty="0">
                <a:ln>
                  <a:noFill/>
                </a:ln>
                <a:solidFill>
                  <a:schemeClr val="tx1"/>
                </a:solidFill>
                <a:effectLst/>
                <a:latin typeface="Arial" panose="020B0604020202020204" pitchFamily="34" charset="0"/>
              </a:rPr>
              <a:t>: Mutations often lead to a reduction in M-current affecting neuronal excitability; BFNE mutations usually result in a 25% loss, while KCNQ2 encephalopathy mutations often result in a greater loss.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Treatment Implications</a:t>
            </a:r>
            <a:r>
              <a:rPr kumimoji="0" lang="en-US" altLang="en-US" sz="1800" b="0" i="0" u="none" strike="noStrike" cap="none" normalizeH="0" baseline="0" dirty="0">
                <a:ln>
                  <a:noFill/>
                </a:ln>
                <a:solidFill>
                  <a:schemeClr val="tx1"/>
                </a:solidFill>
                <a:effectLst/>
                <a:latin typeface="Arial" panose="020B0604020202020204" pitchFamily="34" charset="0"/>
              </a:rPr>
              <a:t>: Potassium channel opener retigabine is proposed as potential therapy for KCNQ2 encephalopathy, with different treatments potentially beneficial for gain-of-function mutations. More clinical efficacy data is needed.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365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KCNT1-related Epilepsies</a:t>
            </a:r>
          </a:p>
        </p:txBody>
      </p:sp>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0B956D-014B-F6C2-3574-A51E2E547CE9}"/>
              </a:ext>
            </a:extLst>
          </p:cNvPr>
          <p:cNvSpPr txBox="1"/>
          <p:nvPr/>
        </p:nvSpPr>
        <p:spPr>
          <a:xfrm>
            <a:off x="902297" y="1781399"/>
            <a:ext cx="10129670" cy="4524315"/>
          </a:xfrm>
          <a:prstGeom prst="rect">
            <a:avLst/>
          </a:prstGeom>
          <a:noFill/>
        </p:spPr>
        <p:txBody>
          <a:bodyPr wrap="square">
            <a:spAutoFit/>
          </a:bodyPr>
          <a:lstStyle/>
          <a:p>
            <a:pPr marL="285750" indent="-285750">
              <a:buFont typeface="Arial" panose="020B0604020202020204" pitchFamily="34" charset="0"/>
              <a:buChar char="•"/>
            </a:pPr>
            <a:r>
              <a:rPr lang="en-US" sz="2400" dirty="0"/>
              <a:t>KCNT1 gene is associated with two distinct genetic epilepsy syndromes: </a:t>
            </a:r>
          </a:p>
          <a:p>
            <a:pPr marL="742950" lvl="1" indent="-285750">
              <a:buFont typeface="Arial" panose="020B0604020202020204" pitchFamily="34" charset="0"/>
              <a:buChar char="•"/>
            </a:pPr>
            <a:r>
              <a:rPr lang="en-US" sz="2400" dirty="0"/>
              <a:t>Migrating Partial Seizures of Infancy (MPSI)</a:t>
            </a:r>
          </a:p>
          <a:p>
            <a:pPr marL="742950" lvl="1" indent="-285750">
              <a:buFont typeface="Arial" panose="020B0604020202020204" pitchFamily="34" charset="0"/>
              <a:buChar char="•"/>
            </a:pPr>
            <a:r>
              <a:rPr lang="en-US" sz="2400" dirty="0"/>
              <a:t>Autosomal Dominant Nocturnal Frontal Lobe Epilepsy (ADNFLE)</a:t>
            </a:r>
          </a:p>
          <a:p>
            <a:pPr marL="742950" lvl="1" indent="-285750">
              <a:buFont typeface="Arial" panose="020B0604020202020204" pitchFamily="34" charset="0"/>
              <a:buChar char="•"/>
            </a:pPr>
            <a:r>
              <a:rPr lang="en-US" sz="2400" dirty="0"/>
              <a:t>ALSO: A/W West syndrome and </a:t>
            </a:r>
            <a:r>
              <a:rPr lang="en-US" sz="2400" dirty="0" err="1"/>
              <a:t>Ohtahara</a:t>
            </a:r>
            <a:r>
              <a:rPr lang="en-US" sz="2400" dirty="0"/>
              <a:t> syndrome</a:t>
            </a:r>
          </a:p>
          <a:p>
            <a:pPr marL="285750" indent="-285750">
              <a:buFont typeface="Arial" panose="020B0604020202020204" pitchFamily="34" charset="0"/>
              <a:buChar char="•"/>
            </a:pPr>
            <a:r>
              <a:rPr lang="en-US" sz="2400" dirty="0"/>
              <a:t>MPSI: a severe epilepsy syndrome starting in the first six months of life</a:t>
            </a:r>
          </a:p>
          <a:p>
            <a:pPr marL="742950" lvl="1" indent="-285750">
              <a:buFont typeface="Arial" panose="020B0604020202020204" pitchFamily="34" charset="0"/>
              <a:buChar char="•"/>
            </a:pPr>
            <a:r>
              <a:rPr lang="en-US" sz="2400" dirty="0"/>
              <a:t>EEG: focal seizures arising independently from various regions of the brain</a:t>
            </a:r>
          </a:p>
          <a:p>
            <a:pPr marL="285750" indent="-285750">
              <a:buFont typeface="Arial" panose="020B0604020202020204" pitchFamily="34" charset="0"/>
              <a:buChar char="•"/>
            </a:pPr>
            <a:r>
              <a:rPr lang="en-US" sz="2400" dirty="0"/>
              <a:t>ADNFLE (with prominent psychiatric symptoms): a familial epilepsy syndrome sleep-related seizures, often frontal onset</a:t>
            </a:r>
          </a:p>
          <a:p>
            <a:pPr marL="285750" indent="-285750">
              <a:buFont typeface="Arial" panose="020B0604020202020204" pitchFamily="34" charset="0"/>
              <a:buChar char="•"/>
            </a:pPr>
            <a:r>
              <a:rPr lang="en-US" sz="2400" dirty="0"/>
              <a:t>KCNT1 is associated with a form of autosomal dominant epilepsy with incomplete penetrance</a:t>
            </a:r>
          </a:p>
          <a:p>
            <a:pPr marL="285750" indent="-285750">
              <a:buFont typeface="Arial" panose="020B0604020202020204" pitchFamily="34" charset="0"/>
              <a:buChar char="•"/>
            </a:pPr>
            <a:r>
              <a:rPr lang="en-US" sz="2400" dirty="0"/>
              <a:t>Quinidine though to counteract the gain-of-function introduced by KCNT1 mutation, and may reduce seizure burden (in ~50% of cases)</a:t>
            </a:r>
          </a:p>
        </p:txBody>
      </p:sp>
    </p:spTree>
    <p:extLst>
      <p:ext uri="{BB962C8B-B14F-4D97-AF65-F5344CB8AC3E}">
        <p14:creationId xmlns:p14="http://schemas.microsoft.com/office/powerpoint/2010/main" val="858624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1993" y="243733"/>
            <a:ext cx="4671550" cy="767671"/>
          </a:xfrm>
        </p:spPr>
        <p:txBody>
          <a:bodyPr>
            <a:normAutofit/>
          </a:bodyPr>
          <a:lstStyle/>
          <a:p>
            <a:r>
              <a:rPr lang="en-US" dirty="0">
                <a:solidFill>
                  <a:schemeClr val="accent1"/>
                </a:solidFill>
              </a:rPr>
              <a:t>KCNT1 as SLACK</a:t>
            </a:r>
          </a:p>
        </p:txBody>
      </p:sp>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40B956D-014B-F6C2-3574-A51E2E547CE9}"/>
              </a:ext>
            </a:extLst>
          </p:cNvPr>
          <p:cNvSpPr txBox="1"/>
          <p:nvPr/>
        </p:nvSpPr>
        <p:spPr>
          <a:xfrm>
            <a:off x="902297" y="1781399"/>
            <a:ext cx="10129670" cy="4154984"/>
          </a:xfrm>
          <a:prstGeom prst="rect">
            <a:avLst/>
          </a:prstGeom>
          <a:noFill/>
        </p:spPr>
        <p:txBody>
          <a:bodyPr wrap="square">
            <a:spAutoFit/>
          </a:bodyPr>
          <a:lstStyle/>
          <a:p>
            <a:pPr marL="342900" indent="-342900">
              <a:buFont typeface="Arial" panose="020B0604020202020204" pitchFamily="34" charset="0"/>
              <a:buChar char="•"/>
            </a:pPr>
            <a:r>
              <a:rPr lang="en-US" sz="2400" dirty="0"/>
              <a:t>KCNT1 and KCNT2 (AKA SLACK &amp; SLICK) are sodium-activated potassium channels involved in slow hyperpolarization after repetitive neuronal firing, thereby helping return the membrane potential to its resting state.</a:t>
            </a:r>
          </a:p>
          <a:p>
            <a:pPr marL="342900" indent="-342900">
              <a:buFont typeface="Arial" panose="020B0604020202020204" pitchFamily="34" charset="0"/>
              <a:buChar char="•"/>
            </a:pPr>
            <a:r>
              <a:rPr lang="en-US" sz="2400" dirty="0"/>
              <a:t>K-channel family is large (80 members) likely play various roles in different developmental stages.</a:t>
            </a:r>
          </a:p>
          <a:p>
            <a:pPr marL="800100" lvl="1" indent="-342900">
              <a:buFont typeface="Arial" panose="020B0604020202020204" pitchFamily="34" charset="0"/>
              <a:buChar char="•"/>
            </a:pPr>
            <a:r>
              <a:rPr lang="en-US" sz="2400" dirty="0"/>
              <a:t>KCNQ2 and KCNQ3 </a:t>
            </a:r>
            <a:r>
              <a:rPr lang="en-US" sz="2400" dirty="0">
                <a:sym typeface="Wingdings" panose="05000000000000000000" pitchFamily="2" charset="2"/>
              </a:rPr>
              <a:t></a:t>
            </a:r>
            <a:r>
              <a:rPr lang="en-US" sz="2400" dirty="0"/>
              <a:t> important role in the initial months of human life </a:t>
            </a:r>
            <a:r>
              <a:rPr lang="en-US" sz="2400" dirty="0">
                <a:sym typeface="Wingdings" panose="05000000000000000000" pitchFamily="2" charset="2"/>
              </a:rPr>
              <a:t> </a:t>
            </a:r>
            <a:r>
              <a:rPr lang="en-US" sz="2400" dirty="0"/>
              <a:t>Pathogenic variants </a:t>
            </a:r>
            <a:r>
              <a:rPr lang="en-US" sz="2400" dirty="0">
                <a:sym typeface="Wingdings" panose="05000000000000000000" pitchFamily="2" charset="2"/>
              </a:rPr>
              <a:t> </a:t>
            </a:r>
            <a:r>
              <a:rPr lang="en-US" sz="2400" dirty="0"/>
              <a:t>benign familial neonatal seizures (BFNS).</a:t>
            </a:r>
          </a:p>
          <a:p>
            <a:pPr marL="342900" indent="-342900">
              <a:buFont typeface="Arial" panose="020B0604020202020204" pitchFamily="34" charset="0"/>
              <a:buChar char="•"/>
            </a:pPr>
            <a:r>
              <a:rPr lang="en-US" sz="2400" dirty="0"/>
              <a:t>Role of KCNT1 is not entirely clear</a:t>
            </a:r>
          </a:p>
          <a:p>
            <a:pPr marL="800100" lvl="1" indent="-342900">
              <a:buFont typeface="Arial" panose="020B0604020202020204" pitchFamily="34" charset="0"/>
              <a:buChar char="•"/>
            </a:pPr>
            <a:r>
              <a:rPr lang="en-US" sz="2400" dirty="0">
                <a:sym typeface="Wingdings" panose="05000000000000000000" pitchFamily="2" charset="2"/>
              </a:rPr>
              <a:t> A</a:t>
            </a:r>
            <a:r>
              <a:rPr lang="en-US" sz="2400" dirty="0"/>
              <a:t>ctivating variants increase K current </a:t>
            </a:r>
            <a:r>
              <a:rPr lang="en-US" sz="2400" dirty="0">
                <a:sym typeface="Wingdings" panose="05000000000000000000" pitchFamily="2" charset="2"/>
              </a:rPr>
              <a:t></a:t>
            </a:r>
            <a:r>
              <a:rPr lang="en-US" sz="2400" dirty="0"/>
              <a:t> hyperexcitability</a:t>
            </a:r>
          </a:p>
          <a:p>
            <a:pPr marL="800100" lvl="1" indent="-342900">
              <a:buFont typeface="Arial" panose="020B0604020202020204" pitchFamily="34" charset="0"/>
              <a:buChar char="•"/>
            </a:pPr>
            <a:r>
              <a:rPr lang="en-US" sz="2400" dirty="0"/>
              <a:t> KCNT1 may have additional functions during neuronal development</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65512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KCNT1-related Epilepsies</a:t>
            </a:r>
          </a:p>
        </p:txBody>
      </p:sp>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background with text and diagrams&#10;&#10;Description automatically generated">
            <a:extLst>
              <a:ext uri="{FF2B5EF4-FFF2-40B4-BE49-F238E27FC236}">
                <a16:creationId xmlns:a16="http://schemas.microsoft.com/office/drawing/2014/main" id="{30BFAD80-432E-25EA-049B-1ED8731E8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074" y="917299"/>
            <a:ext cx="7909381" cy="5926663"/>
          </a:xfrm>
          <a:prstGeom prst="rect">
            <a:avLst/>
          </a:prstGeom>
        </p:spPr>
      </p:pic>
    </p:spTree>
    <p:extLst>
      <p:ext uri="{BB962C8B-B14F-4D97-AF65-F5344CB8AC3E}">
        <p14:creationId xmlns:p14="http://schemas.microsoft.com/office/powerpoint/2010/main" val="2464035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225" y="149628"/>
            <a:ext cx="4671550" cy="767671"/>
          </a:xfrm>
        </p:spPr>
        <p:txBody>
          <a:bodyPr>
            <a:normAutofit/>
          </a:bodyPr>
          <a:lstStyle/>
          <a:p>
            <a:r>
              <a:rPr lang="en-US" dirty="0">
                <a:solidFill>
                  <a:schemeClr val="accent1"/>
                </a:solidFill>
              </a:rPr>
              <a:t>LGI1-related LTLE</a:t>
            </a:r>
          </a:p>
        </p:txBody>
      </p:sp>
      <p:sp>
        <p:nvSpPr>
          <p:cNvPr id="7" name="Rectangle 6">
            <a:extLst>
              <a:ext uri="{FF2B5EF4-FFF2-40B4-BE49-F238E27FC236}">
                <a16:creationId xmlns:a16="http://schemas.microsoft.com/office/drawing/2014/main" id="{47E2ADFD-F2B8-48A3-A35C-733A21C4F710}"/>
              </a:ext>
            </a:extLst>
          </p:cNvPr>
          <p:cNvSpPr/>
          <p:nvPr/>
        </p:nvSpPr>
        <p:spPr>
          <a:xfrm>
            <a:off x="2409995" y="917299"/>
            <a:ext cx="4438674" cy="26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B0FB629B-6880-A459-189A-2ADE632B23C1}"/>
              </a:ext>
            </a:extLst>
          </p:cNvPr>
          <p:cNvSpPr>
            <a:spLocks noChangeArrowheads="1"/>
          </p:cNvSpPr>
          <p:nvPr/>
        </p:nvSpPr>
        <p:spPr bwMode="auto">
          <a:xfrm rot="10800000" flipV="1">
            <a:off x="786936" y="1502958"/>
            <a:ext cx="10767754"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LGI1</a:t>
            </a:r>
            <a:r>
              <a:rPr kumimoji="0" lang="en-US" altLang="en-US" sz="1800" b="0" i="0" u="none" strike="noStrike" cap="none" normalizeH="0" baseline="0" dirty="0">
                <a:ln>
                  <a:noFill/>
                </a:ln>
                <a:solidFill>
                  <a:schemeClr val="tx1"/>
                </a:solidFill>
                <a:effectLst/>
                <a:latin typeface="Arial" panose="020B0604020202020204" pitchFamily="34" charset="0"/>
              </a:rPr>
              <a:t>: A gene involved in familial lateral temporal lobe epilepsy (LTLE), an inherited focal epilepsy primarily characterized by auditory or visual seizures. It's commonly seen in familial LTLE but rarely in other epilepsies.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Phenotype</a:t>
            </a:r>
            <a:r>
              <a:rPr kumimoji="0" lang="en-US" altLang="en-US" sz="1800" b="0" i="0" u="none" strike="noStrike" cap="none" normalizeH="0" baseline="0" dirty="0">
                <a:ln>
                  <a:noFill/>
                </a:ln>
                <a:solidFill>
                  <a:schemeClr val="tx1"/>
                </a:solidFill>
                <a:effectLst/>
                <a:latin typeface="Arial" panose="020B0604020202020204" pitchFamily="34" charset="0"/>
              </a:rPr>
              <a:t>: LTLE patients usually experience auditory or acoustic features before a generalized tonic-</a:t>
            </a:r>
            <a:r>
              <a:rPr kumimoji="0" lang="en-US" altLang="en-US" sz="1800" b="0" i="0" u="none" strike="noStrike" cap="none" normalizeH="0" baseline="0" dirty="0" err="1">
                <a:ln>
                  <a:noFill/>
                </a:ln>
                <a:solidFill>
                  <a:schemeClr val="tx1"/>
                </a:solidFill>
                <a:effectLst/>
                <a:latin typeface="Arial" panose="020B0604020202020204" pitchFamily="34" charset="0"/>
              </a:rPr>
              <a:t>clonic</a:t>
            </a:r>
            <a:r>
              <a:rPr kumimoji="0" lang="en-US" altLang="en-US" sz="1800" b="0" i="0" u="none" strike="noStrike" cap="none" normalizeH="0" baseline="0" dirty="0">
                <a:ln>
                  <a:noFill/>
                </a:ln>
                <a:solidFill>
                  <a:schemeClr val="tx1"/>
                </a:solidFill>
                <a:effectLst/>
                <a:latin typeface="Arial" panose="020B0604020202020204" pitchFamily="34" charset="0"/>
              </a:rPr>
              <a:t> seizure. Other partial seizures can include receptive aphasia and visual auras. Treatment with antiepileptic drugs like carbamazepine or valproic acid is usually effective.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Genetics</a:t>
            </a:r>
            <a:r>
              <a:rPr kumimoji="0" lang="en-US" altLang="en-US" sz="1800" b="0" i="0" u="none" strike="noStrike" cap="none" normalizeH="0" baseline="0" dirty="0">
                <a:ln>
                  <a:noFill/>
                </a:ln>
                <a:solidFill>
                  <a:schemeClr val="tx1"/>
                </a:solidFill>
                <a:effectLst/>
                <a:latin typeface="Arial" panose="020B0604020202020204" pitchFamily="34" charset="0"/>
              </a:rPr>
              <a:t>: Mutations in LGI1 were first identified in 2002 as a cause for familial LTLE, with the mechanism being mainly haploinsufficiency. Missense mutations tend to cluster in one of the early functional domains of the protein. LGI1 mutations are quite rare in sporadic cases.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Variant Interpretation</a:t>
            </a:r>
            <a:r>
              <a:rPr kumimoji="0" lang="en-US" altLang="en-US" sz="1800" b="0" i="0" u="none" strike="noStrike" cap="none" normalizeH="0" baseline="0" dirty="0">
                <a:ln>
                  <a:noFill/>
                </a:ln>
                <a:solidFill>
                  <a:schemeClr val="tx1"/>
                </a:solidFill>
                <a:effectLst/>
                <a:latin typeface="Arial" panose="020B0604020202020204" pitchFamily="34" charset="0"/>
              </a:rPr>
              <a:t>: LGI1's phenotype is mostly restricted to mild focal epilepsies. Thus, a variant in LGI1 in a patient with a different phenotype may question the relevance of this variant, especially for novel missense variants.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Mechanism</a:t>
            </a:r>
            <a:r>
              <a:rPr kumimoji="0" lang="en-US" altLang="en-US" sz="1800" b="0" i="0" u="none" strike="noStrike" cap="none" normalizeH="0" baseline="0" dirty="0">
                <a:ln>
                  <a:noFill/>
                </a:ln>
                <a:solidFill>
                  <a:schemeClr val="tx1"/>
                </a:solidFill>
                <a:effectLst/>
                <a:latin typeface="Arial" panose="020B0604020202020204" pitchFamily="34" charset="0"/>
              </a:rPr>
              <a:t>: The LGI1 protein, secreted from the </a:t>
            </a:r>
            <a:r>
              <a:rPr kumimoji="0" lang="en-US" altLang="en-US" sz="1800" b="0" i="0" u="none" strike="noStrike" cap="none" normalizeH="0" baseline="0" dirty="0" err="1">
                <a:ln>
                  <a:noFill/>
                </a:ln>
                <a:solidFill>
                  <a:schemeClr val="tx1"/>
                </a:solidFill>
                <a:effectLst/>
                <a:latin typeface="Arial" panose="020B0604020202020204" pitchFamily="34" charset="0"/>
              </a:rPr>
              <a:t>presynapse</a:t>
            </a:r>
            <a:r>
              <a:rPr kumimoji="0" lang="en-US" altLang="en-US" sz="1800" b="0" i="0" u="none" strike="noStrike" cap="none" normalizeH="0" baseline="0" dirty="0">
                <a:ln>
                  <a:noFill/>
                </a:ln>
                <a:solidFill>
                  <a:schemeClr val="tx1"/>
                </a:solidFill>
                <a:effectLst/>
                <a:latin typeface="Arial" panose="020B0604020202020204" pitchFamily="34" charset="0"/>
              </a:rPr>
              <a:t>, is a non-ion channel epilepsy. It interacts with ADAM22 and ADAM23, playing a significant role in synaptic maturation by establishing physical contact between the pre- and </a:t>
            </a:r>
            <a:r>
              <a:rPr kumimoji="0" lang="en-US" altLang="en-US" sz="1800" b="0" i="0" u="none" strike="noStrike" cap="none" normalizeH="0" baseline="0" dirty="0" err="1">
                <a:ln>
                  <a:noFill/>
                </a:ln>
                <a:solidFill>
                  <a:schemeClr val="tx1"/>
                </a:solidFill>
                <a:effectLst/>
                <a:latin typeface="Arial" panose="020B0604020202020204" pitchFamily="34" charset="0"/>
              </a:rPr>
              <a:t>postsynapse</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823639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35</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7" name="Rectangle 2">
            <a:extLst>
              <a:ext uri="{FF2B5EF4-FFF2-40B4-BE49-F238E27FC236}">
                <a16:creationId xmlns:a16="http://schemas.microsoft.com/office/drawing/2014/main" id="{07C99BAE-CCF5-6116-A109-D0440E9EC72A}"/>
              </a:ext>
            </a:extLst>
          </p:cNvPr>
          <p:cNvSpPr txBox="1">
            <a:spLocks noChangeArrowheads="1"/>
          </p:cNvSpPr>
          <p:nvPr/>
        </p:nvSpPr>
        <p:spPr>
          <a:xfrm>
            <a:off x="838200" y="381000"/>
            <a:ext cx="9345769"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GATOR-</a:t>
            </a:r>
            <a:r>
              <a:rPr lang="en-US" dirty="0" err="1">
                <a:solidFill>
                  <a:srgbClr val="0070C0"/>
                </a:solidFill>
                <a:latin typeface="+mn-lt"/>
              </a:rPr>
              <a:t>opathies</a:t>
            </a:r>
            <a:r>
              <a:rPr lang="en-US" dirty="0">
                <a:solidFill>
                  <a:srgbClr val="0070C0"/>
                </a:solidFill>
                <a:latin typeface="+mn-lt"/>
              </a:rPr>
              <a:t>, SHE (ADNFLE) &amp; FFEVF</a:t>
            </a:r>
          </a:p>
        </p:txBody>
      </p:sp>
      <p:sp>
        <p:nvSpPr>
          <p:cNvPr id="3" name="Content Placeholder 2">
            <a:extLst>
              <a:ext uri="{FF2B5EF4-FFF2-40B4-BE49-F238E27FC236}">
                <a16:creationId xmlns:a16="http://schemas.microsoft.com/office/drawing/2014/main" id="{4F0C2159-049C-B8CF-964B-FC499B52CD3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4209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36</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7" name="Rectangle 2">
            <a:extLst>
              <a:ext uri="{FF2B5EF4-FFF2-40B4-BE49-F238E27FC236}">
                <a16:creationId xmlns:a16="http://schemas.microsoft.com/office/drawing/2014/main" id="{07C99BAE-CCF5-6116-A109-D0440E9EC72A}"/>
              </a:ext>
            </a:extLst>
          </p:cNvPr>
          <p:cNvSpPr txBox="1">
            <a:spLocks noChangeArrowheads="1"/>
          </p:cNvSpPr>
          <p:nvPr/>
        </p:nvSpPr>
        <p:spPr>
          <a:xfrm>
            <a:off x="838200" y="381000"/>
            <a:ext cx="9345769"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GATOR-</a:t>
            </a:r>
            <a:r>
              <a:rPr lang="en-US" dirty="0" err="1">
                <a:solidFill>
                  <a:srgbClr val="0070C0"/>
                </a:solidFill>
                <a:latin typeface="+mn-lt"/>
              </a:rPr>
              <a:t>opathies</a:t>
            </a:r>
            <a:r>
              <a:rPr lang="en-US" dirty="0">
                <a:solidFill>
                  <a:srgbClr val="0070C0"/>
                </a:solidFill>
                <a:latin typeface="+mn-lt"/>
              </a:rPr>
              <a:t>, SHE (ADNFLE) &amp; FFEVF</a:t>
            </a:r>
          </a:p>
        </p:txBody>
      </p:sp>
      <p:pic>
        <p:nvPicPr>
          <p:cNvPr id="4" name="Picture 3">
            <a:extLst>
              <a:ext uri="{FF2B5EF4-FFF2-40B4-BE49-F238E27FC236}">
                <a16:creationId xmlns:a16="http://schemas.microsoft.com/office/drawing/2014/main" id="{D6C2EB5E-3522-EFC6-114E-7F47644AD997}"/>
              </a:ext>
            </a:extLst>
          </p:cNvPr>
          <p:cNvPicPr>
            <a:picLocks noChangeAspect="1"/>
          </p:cNvPicPr>
          <p:nvPr/>
        </p:nvPicPr>
        <p:blipFill>
          <a:blip r:embed="rId3"/>
          <a:stretch>
            <a:fillRect/>
          </a:stretch>
        </p:blipFill>
        <p:spPr>
          <a:xfrm>
            <a:off x="-19864" y="1401232"/>
            <a:ext cx="6742089" cy="4301855"/>
          </a:xfrm>
          <a:prstGeom prst="rect">
            <a:avLst/>
          </a:prstGeom>
        </p:spPr>
      </p:pic>
      <p:pic>
        <p:nvPicPr>
          <p:cNvPr id="6" name="Picture 5">
            <a:extLst>
              <a:ext uri="{FF2B5EF4-FFF2-40B4-BE49-F238E27FC236}">
                <a16:creationId xmlns:a16="http://schemas.microsoft.com/office/drawing/2014/main" id="{113641BE-83D7-CF4E-4B4B-745AEEFCCD0B}"/>
              </a:ext>
            </a:extLst>
          </p:cNvPr>
          <p:cNvPicPr>
            <a:picLocks noChangeAspect="1"/>
          </p:cNvPicPr>
          <p:nvPr/>
        </p:nvPicPr>
        <p:blipFill>
          <a:blip r:embed="rId4"/>
          <a:stretch>
            <a:fillRect/>
          </a:stretch>
        </p:blipFill>
        <p:spPr>
          <a:xfrm>
            <a:off x="5796294" y="3981201"/>
            <a:ext cx="6351820" cy="2876799"/>
          </a:xfrm>
          <a:prstGeom prst="rect">
            <a:avLst/>
          </a:prstGeom>
        </p:spPr>
      </p:pic>
    </p:spTree>
    <p:extLst>
      <p:ext uri="{BB962C8B-B14F-4D97-AF65-F5344CB8AC3E}">
        <p14:creationId xmlns:p14="http://schemas.microsoft.com/office/powerpoint/2010/main" val="3296397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37</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7" name="Rectangle 2">
            <a:extLst>
              <a:ext uri="{FF2B5EF4-FFF2-40B4-BE49-F238E27FC236}">
                <a16:creationId xmlns:a16="http://schemas.microsoft.com/office/drawing/2014/main" id="{07C99BAE-CCF5-6116-A109-D0440E9EC72A}"/>
              </a:ext>
            </a:extLst>
          </p:cNvPr>
          <p:cNvSpPr txBox="1">
            <a:spLocks noChangeArrowheads="1"/>
          </p:cNvSpPr>
          <p:nvPr/>
        </p:nvSpPr>
        <p:spPr>
          <a:xfrm>
            <a:off x="838200" y="381000"/>
            <a:ext cx="9345769"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SHE (ADNFLE) &amp; FFEVF</a:t>
            </a:r>
          </a:p>
        </p:txBody>
      </p:sp>
      <p:sp>
        <p:nvSpPr>
          <p:cNvPr id="3" name="Content Placeholder 2">
            <a:extLst>
              <a:ext uri="{FF2B5EF4-FFF2-40B4-BE49-F238E27FC236}">
                <a16:creationId xmlns:a16="http://schemas.microsoft.com/office/drawing/2014/main" id="{4F0C2159-049C-B8CF-964B-FC499B52CD3F}"/>
              </a:ext>
            </a:extLst>
          </p:cNvPr>
          <p:cNvSpPr>
            <a:spLocks noGrp="1"/>
          </p:cNvSpPr>
          <p:nvPr>
            <p:ph idx="1"/>
          </p:nvPr>
        </p:nvSpPr>
        <p:spPr>
          <a:xfrm>
            <a:off x="838200" y="1825624"/>
            <a:ext cx="10515600" cy="4651375"/>
          </a:xfrm>
        </p:spPr>
        <p:txBody>
          <a:bodyPr>
            <a:normAutofit fontScale="62500" lnSpcReduction="20000"/>
          </a:bodyPr>
          <a:lstStyle/>
          <a:p>
            <a:pPr marL="514350" indent="-514350">
              <a:buFont typeface="+mj-lt"/>
              <a:buAutoNum type="arabicPeriod"/>
            </a:pPr>
            <a:r>
              <a:rPr lang="en-US" dirty="0"/>
              <a:t>Autosomal dominant nocturnal frontal lobe epilepsy (ADNFLE) was the first epilepsy linked to specific genetic mutations, primarily found in the subunits of the nicotinic acetylcholine receptor.</a:t>
            </a:r>
          </a:p>
          <a:p>
            <a:pPr marL="514350" indent="-514350">
              <a:buFont typeface="+mj-lt"/>
              <a:buAutoNum type="arabicPeriod"/>
            </a:pPr>
            <a:r>
              <a:rPr lang="en-US" dirty="0"/>
              <a:t>Despite its initial categorization as a channelopathy, more recent research has identified other genes, not involved with ion channels, that can also cause ADNFLE.</a:t>
            </a:r>
          </a:p>
          <a:p>
            <a:pPr marL="514350" indent="-514350">
              <a:buFont typeface="+mj-lt"/>
              <a:buAutoNum type="arabicPeriod"/>
            </a:pPr>
            <a:r>
              <a:rPr lang="en-US" dirty="0"/>
              <a:t>ADNFLE was first discovered as a distinct epilepsy in 1994, resulting from mutations in the a4-subunit of the neuronal nicotinic acetylcholine receptor and the voltage-gated potassium channel gene KCNQ2, found on chromosome 20q.</a:t>
            </a:r>
          </a:p>
          <a:p>
            <a:pPr marL="514350" indent="-514350">
              <a:buFont typeface="+mj-lt"/>
              <a:buAutoNum type="arabicPeriod"/>
            </a:pPr>
            <a:r>
              <a:rPr lang="en-US" dirty="0"/>
              <a:t>The </a:t>
            </a:r>
            <a:r>
              <a:rPr lang="en-US" dirty="0" err="1"/>
              <a:t>nAChR</a:t>
            </a:r>
            <a:r>
              <a:rPr lang="en-US" dirty="0"/>
              <a:t> subunit genes CHRNA4 and CHRNB2 are responsible for the clinical phenotype in about 12–15% of ADNFLE patients.</a:t>
            </a:r>
          </a:p>
          <a:p>
            <a:pPr marL="514350" indent="-514350">
              <a:buFont typeface="+mj-lt"/>
              <a:buAutoNum type="arabicPeriod"/>
            </a:pPr>
            <a:r>
              <a:rPr lang="en-US" dirty="0"/>
              <a:t>Mutations in CHRNA4 and CHRNB2 usually cause amino acid changes in the second transmembrane domain of the proteins, altering the ion channels' function.</a:t>
            </a:r>
          </a:p>
          <a:p>
            <a:pPr marL="514350" indent="-514350">
              <a:buFont typeface="+mj-lt"/>
              <a:buAutoNum type="arabicPeriod"/>
            </a:pPr>
            <a:r>
              <a:rPr lang="en-US" dirty="0"/>
              <a:t>Significant interindividual variation in clinical phenotypes associated with ADNFLE, with patients presenting different symptoms, onset ages, and responses to antiepileptic drugs.</a:t>
            </a:r>
          </a:p>
          <a:p>
            <a:pPr marL="514350" indent="-514350">
              <a:buFont typeface="+mj-lt"/>
              <a:buAutoNum type="arabicPeriod"/>
            </a:pPr>
            <a:r>
              <a:rPr lang="en-US" dirty="0"/>
              <a:t>Severity of the disorder and the associated symptoms vary greatly depending on the specific mutation involved, notably between the mutations CHRNA4-Ser280Phe and CHRNA4-Ser284Leu.</a:t>
            </a:r>
          </a:p>
          <a:p>
            <a:pPr marL="514350" indent="-514350">
              <a:buFont typeface="+mj-lt"/>
              <a:buAutoNum type="arabicPeriod"/>
            </a:pPr>
            <a:r>
              <a:rPr lang="en-US" dirty="0"/>
              <a:t>Carbamazepine, an antiepileptic drug, has been found effective in patients carrying CHRNA4-Ser280Phe mutation but not as effective for those with the CHRNA4-Ser284Leu mutation.</a:t>
            </a:r>
          </a:p>
        </p:txBody>
      </p:sp>
    </p:spTree>
    <p:extLst>
      <p:ext uri="{BB962C8B-B14F-4D97-AF65-F5344CB8AC3E}">
        <p14:creationId xmlns:p14="http://schemas.microsoft.com/office/powerpoint/2010/main" val="2766452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38</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7" name="Rectangle 2">
            <a:extLst>
              <a:ext uri="{FF2B5EF4-FFF2-40B4-BE49-F238E27FC236}">
                <a16:creationId xmlns:a16="http://schemas.microsoft.com/office/drawing/2014/main" id="{07C99BAE-CCF5-6116-A109-D0440E9EC72A}"/>
              </a:ext>
            </a:extLst>
          </p:cNvPr>
          <p:cNvSpPr txBox="1">
            <a:spLocks noChangeArrowheads="1"/>
          </p:cNvSpPr>
          <p:nvPr/>
        </p:nvSpPr>
        <p:spPr>
          <a:xfrm>
            <a:off x="2008031" y="381000"/>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GATOR-</a:t>
            </a:r>
            <a:r>
              <a:rPr lang="en-US" dirty="0" err="1">
                <a:solidFill>
                  <a:srgbClr val="0070C0"/>
                </a:solidFill>
                <a:latin typeface="+mn-lt"/>
              </a:rPr>
              <a:t>opathies</a:t>
            </a:r>
            <a:endParaRPr lang="en-US" dirty="0">
              <a:solidFill>
                <a:srgbClr val="0070C0"/>
              </a:solidFill>
              <a:latin typeface="+mn-lt"/>
            </a:endParaRPr>
          </a:p>
        </p:txBody>
      </p:sp>
      <p:sp>
        <p:nvSpPr>
          <p:cNvPr id="3" name="Content Placeholder 2">
            <a:extLst>
              <a:ext uri="{FF2B5EF4-FFF2-40B4-BE49-F238E27FC236}">
                <a16:creationId xmlns:a16="http://schemas.microsoft.com/office/drawing/2014/main" id="{4F0C2159-049C-B8CF-964B-FC499B52CD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50429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39</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6" name="Content Placeholder 5">
            <a:extLst>
              <a:ext uri="{FF2B5EF4-FFF2-40B4-BE49-F238E27FC236}">
                <a16:creationId xmlns:a16="http://schemas.microsoft.com/office/drawing/2014/main" id="{C192D667-5933-3F7F-773E-FEDD8E5A6784}"/>
              </a:ext>
            </a:extLst>
          </p:cNvPr>
          <p:cNvSpPr>
            <a:spLocks noGrp="1"/>
          </p:cNvSpPr>
          <p:nvPr>
            <p:ph idx="1"/>
          </p:nvPr>
        </p:nvSpPr>
        <p:spPr/>
        <p:txBody>
          <a:bodyPr>
            <a:noAutofit/>
          </a:bodyPr>
          <a:lstStyle/>
          <a:p>
            <a:r>
              <a:rPr lang="en-US" altLang="en-US" sz="1600" dirty="0">
                <a:latin typeface="Arial" panose="020B0604020202020204" pitchFamily="34" charset="0"/>
                <a:ea typeface="Geneva" panose="020B0503030404040204" pitchFamily="34" charset="0"/>
              </a:rPr>
              <a:t>The GATOR1 complex (DEPDC5, NPRL2, and NPRL3) is a regulator of the mTORC1 signaling pathway.</a:t>
            </a:r>
          </a:p>
          <a:p>
            <a:r>
              <a:rPr lang="en-US" altLang="en-US" sz="1600" dirty="0">
                <a:latin typeface="Arial" panose="020B0604020202020204" pitchFamily="34" charset="0"/>
                <a:ea typeface="Geneva" panose="020B0503030404040204" pitchFamily="34" charset="0"/>
              </a:rPr>
              <a:t>GATOR1 plays a key role in neuronal cell proliferation, differentiation, and the formation of neural networks.</a:t>
            </a:r>
          </a:p>
          <a:p>
            <a:r>
              <a:rPr lang="en-US" altLang="en-US" sz="1600" dirty="0">
                <a:latin typeface="Arial" panose="020B0604020202020204" pitchFamily="34" charset="0"/>
                <a:ea typeface="Geneva" panose="020B0503030404040204" pitchFamily="34" charset="0"/>
              </a:rPr>
              <a:t>Variants of DEPDC5, NPRL2, and NPRL3 are associated with a series of focal epilepsy syndromes, referred to as the "GATOR1 phenotype.“</a:t>
            </a:r>
          </a:p>
        </p:txBody>
      </p:sp>
      <p:sp>
        <p:nvSpPr>
          <p:cNvPr id="7" name="Rectangle 2">
            <a:extLst>
              <a:ext uri="{FF2B5EF4-FFF2-40B4-BE49-F238E27FC236}">
                <a16:creationId xmlns:a16="http://schemas.microsoft.com/office/drawing/2014/main" id="{07C99BAE-CCF5-6116-A109-D0440E9EC72A}"/>
              </a:ext>
            </a:extLst>
          </p:cNvPr>
          <p:cNvSpPr txBox="1">
            <a:spLocks noChangeArrowheads="1"/>
          </p:cNvSpPr>
          <p:nvPr/>
        </p:nvSpPr>
        <p:spPr>
          <a:xfrm>
            <a:off x="2008031" y="381000"/>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GATOR-</a:t>
            </a:r>
            <a:r>
              <a:rPr lang="en-US" dirty="0" err="1">
                <a:solidFill>
                  <a:srgbClr val="0070C0"/>
                </a:solidFill>
                <a:latin typeface="+mn-lt"/>
              </a:rPr>
              <a:t>opathies</a:t>
            </a:r>
            <a:endParaRPr lang="en-US" dirty="0">
              <a:solidFill>
                <a:srgbClr val="0070C0"/>
              </a:solidFill>
              <a:latin typeface="+mn-lt"/>
            </a:endParaRPr>
          </a:p>
        </p:txBody>
      </p:sp>
    </p:spTree>
    <p:extLst>
      <p:ext uri="{BB962C8B-B14F-4D97-AF65-F5344CB8AC3E}">
        <p14:creationId xmlns:p14="http://schemas.microsoft.com/office/powerpoint/2010/main" val="2688352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4</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118872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 Seizures &amp; Focal Epilepsy</a:t>
            </a:r>
          </a:p>
          <a:p>
            <a:pPr algn="ctr"/>
            <a:r>
              <a:rPr lang="en-US" dirty="0">
                <a:solidFill>
                  <a:schemeClr val="accent1"/>
                </a:solidFill>
              </a:rPr>
              <a:t>In Children</a:t>
            </a:r>
          </a:p>
        </p:txBody>
      </p:sp>
      <p:pic>
        <p:nvPicPr>
          <p:cNvPr id="6" name="Picture 5" descr="A graph of different colored bars">
            <a:extLst>
              <a:ext uri="{FF2B5EF4-FFF2-40B4-BE49-F238E27FC236}">
                <a16:creationId xmlns:a16="http://schemas.microsoft.com/office/drawing/2014/main" id="{4E0916EC-FBE1-539F-EAD0-F4D76D025A00}"/>
              </a:ext>
            </a:extLst>
          </p:cNvPr>
          <p:cNvPicPr>
            <a:picLocks noChangeAspect="1"/>
          </p:cNvPicPr>
          <p:nvPr/>
        </p:nvPicPr>
        <p:blipFill rotWithShape="1">
          <a:blip r:embed="rId4">
            <a:extLst>
              <a:ext uri="{28A0092B-C50C-407E-A947-70E740481C1C}">
                <a14:useLocalDpi xmlns:a14="http://schemas.microsoft.com/office/drawing/2010/main" val="0"/>
              </a:ext>
            </a:extLst>
          </a:blip>
          <a:srcRect b="50448"/>
          <a:stretch/>
        </p:blipFill>
        <p:spPr>
          <a:xfrm>
            <a:off x="502922" y="1980692"/>
            <a:ext cx="5446571" cy="3182112"/>
          </a:xfrm>
          <a:prstGeom prst="rect">
            <a:avLst/>
          </a:prstGeom>
        </p:spPr>
      </p:pic>
      <p:pic>
        <p:nvPicPr>
          <p:cNvPr id="10" name="Picture 9" descr="A graph of different colored bars&#10;&#10;Description automatically generated">
            <a:extLst>
              <a:ext uri="{FF2B5EF4-FFF2-40B4-BE49-F238E27FC236}">
                <a16:creationId xmlns:a16="http://schemas.microsoft.com/office/drawing/2014/main" id="{E6CC53A0-BFE0-61C7-801C-01B51033EB89}"/>
              </a:ext>
            </a:extLst>
          </p:cNvPr>
          <p:cNvPicPr>
            <a:picLocks noChangeAspect="1"/>
          </p:cNvPicPr>
          <p:nvPr/>
        </p:nvPicPr>
        <p:blipFill rotWithShape="1">
          <a:blip r:embed="rId4">
            <a:extLst>
              <a:ext uri="{28A0092B-C50C-407E-A947-70E740481C1C}">
                <a14:useLocalDpi xmlns:a14="http://schemas.microsoft.com/office/drawing/2010/main" val="0"/>
              </a:ext>
            </a:extLst>
          </a:blip>
          <a:srcRect t="48767"/>
          <a:stretch/>
        </p:blipFill>
        <p:spPr>
          <a:xfrm>
            <a:off x="6242509" y="1924335"/>
            <a:ext cx="5298889" cy="3200822"/>
          </a:xfrm>
          <a:prstGeom prst="rect">
            <a:avLst/>
          </a:prstGeom>
        </p:spPr>
      </p:pic>
      <p:sp>
        <p:nvSpPr>
          <p:cNvPr id="15" name="TextBox 14">
            <a:extLst>
              <a:ext uri="{FF2B5EF4-FFF2-40B4-BE49-F238E27FC236}">
                <a16:creationId xmlns:a16="http://schemas.microsoft.com/office/drawing/2014/main" id="{0BBFF7B1-34D2-9DB3-3ADB-6B88EF64B0FC}"/>
              </a:ext>
            </a:extLst>
          </p:cNvPr>
          <p:cNvSpPr txBox="1"/>
          <p:nvPr/>
        </p:nvSpPr>
        <p:spPr>
          <a:xfrm>
            <a:off x="1367922" y="5652967"/>
            <a:ext cx="9749173" cy="646331"/>
          </a:xfrm>
          <a:prstGeom prst="rect">
            <a:avLst/>
          </a:prstGeom>
          <a:noFill/>
        </p:spPr>
        <p:txBody>
          <a:bodyPr wrap="square">
            <a:spAutoFit/>
          </a:bodyPr>
          <a:lstStyle/>
          <a:p>
            <a:r>
              <a:rPr lang="en-US" sz="1200" dirty="0" err="1"/>
              <a:t>Aaberg</a:t>
            </a:r>
            <a:r>
              <a:rPr lang="en-US" sz="1200" dirty="0"/>
              <a:t>, K. M., </a:t>
            </a:r>
            <a:r>
              <a:rPr lang="en-US" sz="1200" dirty="0" err="1"/>
              <a:t>Surén</a:t>
            </a:r>
            <a:r>
              <a:rPr lang="en-US" sz="1200" dirty="0"/>
              <a:t>, P., </a:t>
            </a:r>
            <a:r>
              <a:rPr lang="en-US" sz="1200" dirty="0" err="1"/>
              <a:t>Søraas</a:t>
            </a:r>
            <a:r>
              <a:rPr lang="en-US" sz="1200" dirty="0"/>
              <a:t>, C. L., Bakken, I. J., </a:t>
            </a:r>
            <a:r>
              <a:rPr lang="en-US" sz="1200" dirty="0" err="1"/>
              <a:t>Lossius</a:t>
            </a:r>
            <a:r>
              <a:rPr lang="en-US" sz="1200" dirty="0"/>
              <a:t>, M. I., Stoltenberg, C., &amp; Chin, R. (2017). Seizures, syndromes, and etiologies in childhood epilepsy: The International League Against Epilepsy 1981, 1989, and 2017 classifications used in a population-based cohort. </a:t>
            </a:r>
            <a:r>
              <a:rPr lang="en-US" sz="1200" dirty="0" err="1"/>
              <a:t>Epilepsia</a:t>
            </a:r>
            <a:r>
              <a:rPr lang="en-US" sz="1200" dirty="0"/>
              <a:t>. https://doi.org/10.1111/epi.13913</a:t>
            </a:r>
          </a:p>
        </p:txBody>
      </p:sp>
    </p:spTree>
    <p:extLst>
      <p:ext uri="{BB962C8B-B14F-4D97-AF65-F5344CB8AC3E}">
        <p14:creationId xmlns:p14="http://schemas.microsoft.com/office/powerpoint/2010/main" val="3680888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40</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9" name="Rectangle 2">
            <a:extLst>
              <a:ext uri="{FF2B5EF4-FFF2-40B4-BE49-F238E27FC236}">
                <a16:creationId xmlns:a16="http://schemas.microsoft.com/office/drawing/2014/main" id="{F13DAB00-7959-BFF4-7AA7-052CB28F7380}"/>
              </a:ext>
            </a:extLst>
          </p:cNvPr>
          <p:cNvSpPr txBox="1">
            <a:spLocks noChangeArrowheads="1"/>
          </p:cNvSpPr>
          <p:nvPr/>
        </p:nvSpPr>
        <p:spPr>
          <a:xfrm>
            <a:off x="2187262" y="152400"/>
            <a:ext cx="8175938"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bg1"/>
                </a:solidFill>
                <a:latin typeface="+mn-lt"/>
              </a:rPr>
              <a:t>Header</a:t>
            </a:r>
            <a:endParaRPr lang="en-US" sz="4800" dirty="0">
              <a:solidFill>
                <a:schemeClr val="bg1"/>
              </a:solidFill>
              <a:latin typeface="+mn-lt"/>
            </a:endParaRPr>
          </a:p>
        </p:txBody>
      </p:sp>
      <p:sp>
        <p:nvSpPr>
          <p:cNvPr id="10" name="Rectangle 2">
            <a:extLst>
              <a:ext uri="{FF2B5EF4-FFF2-40B4-BE49-F238E27FC236}">
                <a16:creationId xmlns:a16="http://schemas.microsoft.com/office/drawing/2014/main" id="{FD664C5B-2F2A-F9FF-18DE-FE61DCEEB71F}"/>
              </a:ext>
            </a:extLst>
          </p:cNvPr>
          <p:cNvSpPr txBox="1">
            <a:spLocks noChangeArrowheads="1"/>
          </p:cNvSpPr>
          <p:nvPr/>
        </p:nvSpPr>
        <p:spPr>
          <a:xfrm>
            <a:off x="2339662" y="304800"/>
            <a:ext cx="8175938"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bg1"/>
                </a:solidFill>
                <a:latin typeface="+mn-lt"/>
              </a:rPr>
              <a:t>Header</a:t>
            </a:r>
            <a:endParaRPr lang="en-US" sz="4800" dirty="0">
              <a:solidFill>
                <a:schemeClr val="bg1"/>
              </a:solidFill>
              <a:latin typeface="+mn-lt"/>
            </a:endParaRPr>
          </a:p>
        </p:txBody>
      </p:sp>
      <p:sp>
        <p:nvSpPr>
          <p:cNvPr id="11" name="Rectangle 2">
            <a:extLst>
              <a:ext uri="{FF2B5EF4-FFF2-40B4-BE49-F238E27FC236}">
                <a16:creationId xmlns:a16="http://schemas.microsoft.com/office/drawing/2014/main" id="{0C6E4E4F-6D5A-560B-A0B1-0AAC6B54E22B}"/>
              </a:ext>
            </a:extLst>
          </p:cNvPr>
          <p:cNvSpPr txBox="1">
            <a:spLocks noChangeArrowheads="1"/>
          </p:cNvSpPr>
          <p:nvPr/>
        </p:nvSpPr>
        <p:spPr>
          <a:xfrm>
            <a:off x="2008031" y="381000"/>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GATOR-</a:t>
            </a:r>
            <a:r>
              <a:rPr lang="en-US" dirty="0" err="1">
                <a:solidFill>
                  <a:srgbClr val="0070C0"/>
                </a:solidFill>
                <a:latin typeface="+mn-lt"/>
              </a:rPr>
              <a:t>opathies</a:t>
            </a:r>
            <a:r>
              <a:rPr lang="en-US" dirty="0">
                <a:solidFill>
                  <a:srgbClr val="0070C0"/>
                </a:solidFill>
                <a:latin typeface="+mn-lt"/>
              </a:rPr>
              <a:t> </a:t>
            </a:r>
          </a:p>
        </p:txBody>
      </p:sp>
      <p:pic>
        <p:nvPicPr>
          <p:cNvPr id="16" name="Picture 15" descr="A diagram of a cell cycle&#10;&#10;Description automatically generated">
            <a:extLst>
              <a:ext uri="{FF2B5EF4-FFF2-40B4-BE49-F238E27FC236}">
                <a16:creationId xmlns:a16="http://schemas.microsoft.com/office/drawing/2014/main" id="{7C1CC04E-00D4-01ED-B710-A5F76D80F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893" y="2214384"/>
            <a:ext cx="3787988" cy="3895960"/>
          </a:xfrm>
          <a:prstGeom prst="rect">
            <a:avLst/>
          </a:prstGeom>
        </p:spPr>
      </p:pic>
      <p:sp>
        <p:nvSpPr>
          <p:cNvPr id="19" name="Rectangle 3">
            <a:extLst>
              <a:ext uri="{FF2B5EF4-FFF2-40B4-BE49-F238E27FC236}">
                <a16:creationId xmlns:a16="http://schemas.microsoft.com/office/drawing/2014/main" id="{4188D966-6B50-4D34-EEB7-3D1A9E5E07A4}"/>
              </a:ext>
            </a:extLst>
          </p:cNvPr>
          <p:cNvSpPr>
            <a:spLocks noGrp="1" noChangeArrowheads="1"/>
          </p:cNvSpPr>
          <p:nvPr>
            <p:ph idx="1"/>
          </p:nvPr>
        </p:nvSpPr>
        <p:spPr>
          <a:xfrm>
            <a:off x="838200" y="1825625"/>
            <a:ext cx="10515600" cy="4351338"/>
          </a:xfrm>
        </p:spPr>
        <p:txBody>
          <a:bodyPr>
            <a:normAutofit/>
          </a:bodyPr>
          <a:lstStyle/>
          <a:p>
            <a:pPr marL="0" indent="0">
              <a:buNone/>
            </a:pPr>
            <a:endParaRPr lang="en-US" sz="3600" dirty="0">
              <a:solidFill>
                <a:schemeClr val="accent1"/>
              </a:solidFill>
            </a:endParaRPr>
          </a:p>
          <a:p>
            <a:pPr marL="0" indent="0">
              <a:buNone/>
            </a:pPr>
            <a:r>
              <a:rPr lang="en-US" sz="3600" dirty="0">
                <a:solidFill>
                  <a:schemeClr val="accent1"/>
                </a:solidFill>
              </a:rPr>
              <a:t>DEPDC5</a:t>
            </a:r>
          </a:p>
          <a:p>
            <a:pPr marL="0" indent="0">
              <a:buNone/>
            </a:pPr>
            <a:endParaRPr lang="en-US" sz="3200" dirty="0">
              <a:solidFill>
                <a:schemeClr val="accent1"/>
              </a:solidFill>
            </a:endParaRPr>
          </a:p>
          <a:p>
            <a:pPr marL="0" indent="0">
              <a:buNone/>
            </a:pPr>
            <a:r>
              <a:rPr lang="en-US" sz="3200" dirty="0">
                <a:solidFill>
                  <a:schemeClr val="accent1"/>
                </a:solidFill>
              </a:rPr>
              <a:t>NPRL2</a:t>
            </a:r>
          </a:p>
          <a:p>
            <a:pPr marL="0" indent="0">
              <a:buNone/>
            </a:pPr>
            <a:endParaRPr lang="en-US" sz="3200" dirty="0">
              <a:solidFill>
                <a:schemeClr val="accent1"/>
              </a:solidFill>
            </a:endParaRPr>
          </a:p>
          <a:p>
            <a:pPr marL="0" indent="0">
              <a:buNone/>
            </a:pPr>
            <a:r>
              <a:rPr lang="en-US" sz="3200" dirty="0">
                <a:solidFill>
                  <a:schemeClr val="accent1"/>
                </a:solidFill>
              </a:rPr>
              <a:t>NPRL3</a:t>
            </a:r>
          </a:p>
        </p:txBody>
      </p:sp>
    </p:spTree>
    <p:extLst>
      <p:ext uri="{BB962C8B-B14F-4D97-AF65-F5344CB8AC3E}">
        <p14:creationId xmlns:p14="http://schemas.microsoft.com/office/powerpoint/2010/main" val="3993731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pic>
        <p:nvPicPr>
          <p:cNvPr id="6" name="Content Placeholder 5" descr="A diagram of a cell line&#10;&#10;Description automatically generated">
            <a:extLst>
              <a:ext uri="{FF2B5EF4-FFF2-40B4-BE49-F238E27FC236}">
                <a16:creationId xmlns:a16="http://schemas.microsoft.com/office/drawing/2014/main" id="{23D12048-4B00-6677-5971-4DBCBC1813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064" y="1417188"/>
            <a:ext cx="7028454" cy="5304287"/>
          </a:xfrm>
        </p:spPr>
      </p:pic>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41</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descr="A diagram of a cell cycle&#10;&#10;Description automatically generated">
            <a:extLst>
              <a:ext uri="{FF2B5EF4-FFF2-40B4-BE49-F238E27FC236}">
                <a16:creationId xmlns:a16="http://schemas.microsoft.com/office/drawing/2014/main" id="{8E2A08CE-3042-56DD-9976-F7B248FFA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893" y="2214384"/>
            <a:ext cx="3787988" cy="3895960"/>
          </a:xfrm>
          <a:prstGeom prst="rect">
            <a:avLst/>
          </a:prstGeom>
        </p:spPr>
      </p:pic>
      <p:sp>
        <p:nvSpPr>
          <p:cNvPr id="9" name="Rectangle 2">
            <a:extLst>
              <a:ext uri="{FF2B5EF4-FFF2-40B4-BE49-F238E27FC236}">
                <a16:creationId xmlns:a16="http://schemas.microsoft.com/office/drawing/2014/main" id="{F13DAB00-7959-BFF4-7AA7-052CB28F7380}"/>
              </a:ext>
            </a:extLst>
          </p:cNvPr>
          <p:cNvSpPr txBox="1">
            <a:spLocks noChangeArrowheads="1"/>
          </p:cNvSpPr>
          <p:nvPr/>
        </p:nvSpPr>
        <p:spPr>
          <a:xfrm>
            <a:off x="2187262" y="152400"/>
            <a:ext cx="8175938"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bg1"/>
                </a:solidFill>
                <a:latin typeface="+mn-lt"/>
              </a:rPr>
              <a:t>Header</a:t>
            </a:r>
            <a:endParaRPr lang="en-US" sz="4800" dirty="0">
              <a:solidFill>
                <a:schemeClr val="bg1"/>
              </a:solidFill>
              <a:latin typeface="+mn-lt"/>
            </a:endParaRPr>
          </a:p>
        </p:txBody>
      </p:sp>
      <p:sp>
        <p:nvSpPr>
          <p:cNvPr id="10" name="Rectangle 2">
            <a:extLst>
              <a:ext uri="{FF2B5EF4-FFF2-40B4-BE49-F238E27FC236}">
                <a16:creationId xmlns:a16="http://schemas.microsoft.com/office/drawing/2014/main" id="{FD664C5B-2F2A-F9FF-18DE-FE61DCEEB71F}"/>
              </a:ext>
            </a:extLst>
          </p:cNvPr>
          <p:cNvSpPr txBox="1">
            <a:spLocks noChangeArrowheads="1"/>
          </p:cNvSpPr>
          <p:nvPr/>
        </p:nvSpPr>
        <p:spPr>
          <a:xfrm>
            <a:off x="2339662" y="304800"/>
            <a:ext cx="8175938"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bg1"/>
                </a:solidFill>
                <a:latin typeface="+mn-lt"/>
              </a:rPr>
              <a:t>Header</a:t>
            </a:r>
            <a:endParaRPr lang="en-US" sz="4800" dirty="0">
              <a:solidFill>
                <a:schemeClr val="bg1"/>
              </a:solidFill>
              <a:latin typeface="+mn-lt"/>
            </a:endParaRPr>
          </a:p>
        </p:txBody>
      </p:sp>
      <p:sp>
        <p:nvSpPr>
          <p:cNvPr id="11" name="Rectangle 2">
            <a:extLst>
              <a:ext uri="{FF2B5EF4-FFF2-40B4-BE49-F238E27FC236}">
                <a16:creationId xmlns:a16="http://schemas.microsoft.com/office/drawing/2014/main" id="{0C6E4E4F-6D5A-560B-A0B1-0AAC6B54E22B}"/>
              </a:ext>
            </a:extLst>
          </p:cNvPr>
          <p:cNvSpPr txBox="1">
            <a:spLocks noChangeArrowheads="1"/>
          </p:cNvSpPr>
          <p:nvPr/>
        </p:nvSpPr>
        <p:spPr>
          <a:xfrm>
            <a:off x="2008031" y="381000"/>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GATOR-</a:t>
            </a:r>
            <a:r>
              <a:rPr lang="en-US" dirty="0" err="1">
                <a:solidFill>
                  <a:srgbClr val="0070C0"/>
                </a:solidFill>
                <a:latin typeface="+mn-lt"/>
              </a:rPr>
              <a:t>opathies</a:t>
            </a:r>
            <a:r>
              <a:rPr lang="en-US" dirty="0">
                <a:solidFill>
                  <a:srgbClr val="0070C0"/>
                </a:solidFill>
                <a:latin typeface="+mn-lt"/>
              </a:rPr>
              <a:t> </a:t>
            </a:r>
          </a:p>
        </p:txBody>
      </p:sp>
      <p:cxnSp>
        <p:nvCxnSpPr>
          <p:cNvPr id="2" name="Straight Arrow Connector 1">
            <a:extLst>
              <a:ext uri="{FF2B5EF4-FFF2-40B4-BE49-F238E27FC236}">
                <a16:creationId xmlns:a16="http://schemas.microsoft.com/office/drawing/2014/main" id="{70B39508-4B23-292B-124E-E4DA3B192BB9}"/>
              </a:ext>
            </a:extLst>
          </p:cNvPr>
          <p:cNvCxnSpPr/>
          <p:nvPr/>
        </p:nvCxnSpPr>
        <p:spPr>
          <a:xfrm flipH="1">
            <a:off x="2296758" y="2312894"/>
            <a:ext cx="414169" cy="20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Explosion: 8 Points 2">
            <a:extLst>
              <a:ext uri="{FF2B5EF4-FFF2-40B4-BE49-F238E27FC236}">
                <a16:creationId xmlns:a16="http://schemas.microsoft.com/office/drawing/2014/main" id="{4738E0B7-3BE4-786E-6BD7-270C34F2C510}"/>
              </a:ext>
            </a:extLst>
          </p:cNvPr>
          <p:cNvSpPr/>
          <p:nvPr/>
        </p:nvSpPr>
        <p:spPr>
          <a:xfrm>
            <a:off x="2008031" y="2263638"/>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Explosion: 8 Points 4">
            <a:extLst>
              <a:ext uri="{FF2B5EF4-FFF2-40B4-BE49-F238E27FC236}">
                <a16:creationId xmlns:a16="http://schemas.microsoft.com/office/drawing/2014/main" id="{079C1303-6C16-0BAC-8A5A-3B0045EEA5DC}"/>
              </a:ext>
            </a:extLst>
          </p:cNvPr>
          <p:cNvSpPr/>
          <p:nvPr/>
        </p:nvSpPr>
        <p:spPr>
          <a:xfrm>
            <a:off x="6676787" y="3895599"/>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Explosion: 8 Points 6">
            <a:extLst>
              <a:ext uri="{FF2B5EF4-FFF2-40B4-BE49-F238E27FC236}">
                <a16:creationId xmlns:a16="http://schemas.microsoft.com/office/drawing/2014/main" id="{608FC0FA-457B-6957-11E3-7DE5B4555099}"/>
              </a:ext>
            </a:extLst>
          </p:cNvPr>
          <p:cNvSpPr/>
          <p:nvPr/>
        </p:nvSpPr>
        <p:spPr>
          <a:xfrm>
            <a:off x="5678118" y="4935505"/>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Explosion: 8 Points 11">
            <a:extLst>
              <a:ext uri="{FF2B5EF4-FFF2-40B4-BE49-F238E27FC236}">
                <a16:creationId xmlns:a16="http://schemas.microsoft.com/office/drawing/2014/main" id="{1C539E19-A036-794D-4377-017E98CEEE1F}"/>
              </a:ext>
            </a:extLst>
          </p:cNvPr>
          <p:cNvSpPr/>
          <p:nvPr/>
        </p:nvSpPr>
        <p:spPr>
          <a:xfrm>
            <a:off x="3892350" y="2566543"/>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Explosion: 8 Points 12">
            <a:extLst>
              <a:ext uri="{FF2B5EF4-FFF2-40B4-BE49-F238E27FC236}">
                <a16:creationId xmlns:a16="http://schemas.microsoft.com/office/drawing/2014/main" id="{F21B21B2-4595-4CC4-5CF2-17291037ABA6}"/>
              </a:ext>
            </a:extLst>
          </p:cNvPr>
          <p:cNvSpPr/>
          <p:nvPr/>
        </p:nvSpPr>
        <p:spPr>
          <a:xfrm>
            <a:off x="3761402" y="1829747"/>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4" name="Explosion: 8 Points 13">
            <a:extLst>
              <a:ext uri="{FF2B5EF4-FFF2-40B4-BE49-F238E27FC236}">
                <a16:creationId xmlns:a16="http://schemas.microsoft.com/office/drawing/2014/main" id="{7FE97E2A-841B-9AAF-679F-9A30B3A78580}"/>
              </a:ext>
            </a:extLst>
          </p:cNvPr>
          <p:cNvSpPr/>
          <p:nvPr/>
        </p:nvSpPr>
        <p:spPr>
          <a:xfrm>
            <a:off x="5416222" y="2864988"/>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C28E0C7-542B-F343-CCC2-42CA305C3397}"/>
              </a:ext>
            </a:extLst>
          </p:cNvPr>
          <p:cNvSpPr/>
          <p:nvPr/>
        </p:nvSpPr>
        <p:spPr>
          <a:xfrm>
            <a:off x="3662437" y="1438977"/>
            <a:ext cx="983618" cy="322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7C3D51F-0F6A-0B00-70EB-F5538CBFD2C2}"/>
              </a:ext>
            </a:extLst>
          </p:cNvPr>
          <p:cNvSpPr/>
          <p:nvPr/>
        </p:nvSpPr>
        <p:spPr>
          <a:xfrm>
            <a:off x="2053444" y="1364288"/>
            <a:ext cx="983618" cy="322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98ADAEA-F57A-F8B4-1D5E-A45691AE5B7A}"/>
              </a:ext>
            </a:extLst>
          </p:cNvPr>
          <p:cNvSpPr/>
          <p:nvPr/>
        </p:nvSpPr>
        <p:spPr>
          <a:xfrm>
            <a:off x="5702007" y="2743832"/>
            <a:ext cx="983618" cy="322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937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pic>
        <p:nvPicPr>
          <p:cNvPr id="6" name="Content Placeholder 5" descr="A diagram of a cell line&#10;&#10;Description automatically generated">
            <a:extLst>
              <a:ext uri="{FF2B5EF4-FFF2-40B4-BE49-F238E27FC236}">
                <a16:creationId xmlns:a16="http://schemas.microsoft.com/office/drawing/2014/main" id="{23D12048-4B00-6677-5971-4DBCBC1813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064" y="1417188"/>
            <a:ext cx="7028454" cy="5304287"/>
          </a:xfrm>
        </p:spPr>
      </p:pic>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42</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descr="A diagram of a cell cycle&#10;&#10;Description automatically generated">
            <a:extLst>
              <a:ext uri="{FF2B5EF4-FFF2-40B4-BE49-F238E27FC236}">
                <a16:creationId xmlns:a16="http://schemas.microsoft.com/office/drawing/2014/main" id="{8E2A08CE-3042-56DD-9976-F7B248FFA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4893" y="2214384"/>
            <a:ext cx="3787988" cy="3895960"/>
          </a:xfrm>
          <a:prstGeom prst="rect">
            <a:avLst/>
          </a:prstGeom>
        </p:spPr>
      </p:pic>
      <p:sp>
        <p:nvSpPr>
          <p:cNvPr id="9" name="Rectangle 2">
            <a:extLst>
              <a:ext uri="{FF2B5EF4-FFF2-40B4-BE49-F238E27FC236}">
                <a16:creationId xmlns:a16="http://schemas.microsoft.com/office/drawing/2014/main" id="{F13DAB00-7959-BFF4-7AA7-052CB28F7380}"/>
              </a:ext>
            </a:extLst>
          </p:cNvPr>
          <p:cNvSpPr txBox="1">
            <a:spLocks noChangeArrowheads="1"/>
          </p:cNvSpPr>
          <p:nvPr/>
        </p:nvSpPr>
        <p:spPr>
          <a:xfrm>
            <a:off x="2187262" y="152400"/>
            <a:ext cx="8175938"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bg1"/>
                </a:solidFill>
                <a:latin typeface="+mn-lt"/>
              </a:rPr>
              <a:t>Header</a:t>
            </a:r>
            <a:endParaRPr lang="en-US" sz="4800" dirty="0">
              <a:solidFill>
                <a:schemeClr val="bg1"/>
              </a:solidFill>
              <a:latin typeface="+mn-lt"/>
            </a:endParaRPr>
          </a:p>
        </p:txBody>
      </p:sp>
      <p:sp>
        <p:nvSpPr>
          <p:cNvPr id="10" name="Rectangle 2">
            <a:extLst>
              <a:ext uri="{FF2B5EF4-FFF2-40B4-BE49-F238E27FC236}">
                <a16:creationId xmlns:a16="http://schemas.microsoft.com/office/drawing/2014/main" id="{FD664C5B-2F2A-F9FF-18DE-FE61DCEEB71F}"/>
              </a:ext>
            </a:extLst>
          </p:cNvPr>
          <p:cNvSpPr txBox="1">
            <a:spLocks noChangeArrowheads="1"/>
          </p:cNvSpPr>
          <p:nvPr/>
        </p:nvSpPr>
        <p:spPr>
          <a:xfrm>
            <a:off x="2339662" y="304800"/>
            <a:ext cx="8175938"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bg1"/>
                </a:solidFill>
                <a:latin typeface="+mn-lt"/>
              </a:rPr>
              <a:t>Header</a:t>
            </a:r>
            <a:endParaRPr lang="en-US" sz="4800" dirty="0">
              <a:solidFill>
                <a:schemeClr val="bg1"/>
              </a:solidFill>
              <a:latin typeface="+mn-lt"/>
            </a:endParaRPr>
          </a:p>
        </p:txBody>
      </p:sp>
      <p:sp>
        <p:nvSpPr>
          <p:cNvPr id="11" name="Rectangle 2">
            <a:extLst>
              <a:ext uri="{FF2B5EF4-FFF2-40B4-BE49-F238E27FC236}">
                <a16:creationId xmlns:a16="http://schemas.microsoft.com/office/drawing/2014/main" id="{0C6E4E4F-6D5A-560B-A0B1-0AAC6B54E22B}"/>
              </a:ext>
            </a:extLst>
          </p:cNvPr>
          <p:cNvSpPr txBox="1">
            <a:spLocks noChangeArrowheads="1"/>
          </p:cNvSpPr>
          <p:nvPr/>
        </p:nvSpPr>
        <p:spPr>
          <a:xfrm>
            <a:off x="2008031" y="381000"/>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GATOR-</a:t>
            </a:r>
            <a:r>
              <a:rPr lang="en-US" dirty="0" err="1">
                <a:solidFill>
                  <a:srgbClr val="0070C0"/>
                </a:solidFill>
                <a:latin typeface="+mn-lt"/>
              </a:rPr>
              <a:t>opathies</a:t>
            </a:r>
            <a:r>
              <a:rPr lang="en-US" dirty="0">
                <a:solidFill>
                  <a:srgbClr val="0070C0"/>
                </a:solidFill>
                <a:latin typeface="+mn-lt"/>
              </a:rPr>
              <a:t> </a:t>
            </a:r>
          </a:p>
        </p:txBody>
      </p:sp>
      <p:cxnSp>
        <p:nvCxnSpPr>
          <p:cNvPr id="2" name="Straight Arrow Connector 1">
            <a:extLst>
              <a:ext uri="{FF2B5EF4-FFF2-40B4-BE49-F238E27FC236}">
                <a16:creationId xmlns:a16="http://schemas.microsoft.com/office/drawing/2014/main" id="{70B39508-4B23-292B-124E-E4DA3B192BB9}"/>
              </a:ext>
            </a:extLst>
          </p:cNvPr>
          <p:cNvCxnSpPr/>
          <p:nvPr/>
        </p:nvCxnSpPr>
        <p:spPr>
          <a:xfrm flipH="1">
            <a:off x="2296758" y="2312894"/>
            <a:ext cx="414169" cy="20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Explosion: 8 Points 2">
            <a:extLst>
              <a:ext uri="{FF2B5EF4-FFF2-40B4-BE49-F238E27FC236}">
                <a16:creationId xmlns:a16="http://schemas.microsoft.com/office/drawing/2014/main" id="{4738E0B7-3BE4-786E-6BD7-270C34F2C510}"/>
              </a:ext>
            </a:extLst>
          </p:cNvPr>
          <p:cNvSpPr/>
          <p:nvPr/>
        </p:nvSpPr>
        <p:spPr>
          <a:xfrm>
            <a:off x="2008031" y="2263638"/>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5" name="Explosion: 8 Points 4">
            <a:extLst>
              <a:ext uri="{FF2B5EF4-FFF2-40B4-BE49-F238E27FC236}">
                <a16:creationId xmlns:a16="http://schemas.microsoft.com/office/drawing/2014/main" id="{079C1303-6C16-0BAC-8A5A-3B0045EEA5DC}"/>
              </a:ext>
            </a:extLst>
          </p:cNvPr>
          <p:cNvSpPr/>
          <p:nvPr/>
        </p:nvSpPr>
        <p:spPr>
          <a:xfrm>
            <a:off x="6676787" y="3895599"/>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Explosion: 8 Points 6">
            <a:extLst>
              <a:ext uri="{FF2B5EF4-FFF2-40B4-BE49-F238E27FC236}">
                <a16:creationId xmlns:a16="http://schemas.microsoft.com/office/drawing/2014/main" id="{608FC0FA-457B-6957-11E3-7DE5B4555099}"/>
              </a:ext>
            </a:extLst>
          </p:cNvPr>
          <p:cNvSpPr/>
          <p:nvPr/>
        </p:nvSpPr>
        <p:spPr>
          <a:xfrm>
            <a:off x="5678118" y="4935505"/>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2" name="Explosion: 8 Points 11">
            <a:extLst>
              <a:ext uri="{FF2B5EF4-FFF2-40B4-BE49-F238E27FC236}">
                <a16:creationId xmlns:a16="http://schemas.microsoft.com/office/drawing/2014/main" id="{1C539E19-A036-794D-4377-017E98CEEE1F}"/>
              </a:ext>
            </a:extLst>
          </p:cNvPr>
          <p:cNvSpPr/>
          <p:nvPr/>
        </p:nvSpPr>
        <p:spPr>
          <a:xfrm>
            <a:off x="3892350" y="2566543"/>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Explosion: 8 Points 12">
            <a:extLst>
              <a:ext uri="{FF2B5EF4-FFF2-40B4-BE49-F238E27FC236}">
                <a16:creationId xmlns:a16="http://schemas.microsoft.com/office/drawing/2014/main" id="{F21B21B2-4595-4CC4-5CF2-17291037ABA6}"/>
              </a:ext>
            </a:extLst>
          </p:cNvPr>
          <p:cNvSpPr/>
          <p:nvPr/>
        </p:nvSpPr>
        <p:spPr>
          <a:xfrm>
            <a:off x="3761402" y="1829747"/>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4" name="Explosion: 8 Points 13">
            <a:extLst>
              <a:ext uri="{FF2B5EF4-FFF2-40B4-BE49-F238E27FC236}">
                <a16:creationId xmlns:a16="http://schemas.microsoft.com/office/drawing/2014/main" id="{7FE97E2A-841B-9AAF-679F-9A30B3A78580}"/>
              </a:ext>
            </a:extLst>
          </p:cNvPr>
          <p:cNvSpPr/>
          <p:nvPr/>
        </p:nvSpPr>
        <p:spPr>
          <a:xfrm>
            <a:off x="5416222" y="2864988"/>
            <a:ext cx="261896" cy="302905"/>
          </a:xfrm>
          <a:prstGeom prst="irregularSeal1">
            <a:avLst/>
          </a:prstGeom>
          <a:solidFill>
            <a:srgbClr val="FF0000"/>
          </a:solidFill>
          <a:ln>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C28E0C7-542B-F343-CCC2-42CA305C3397}"/>
              </a:ext>
            </a:extLst>
          </p:cNvPr>
          <p:cNvSpPr/>
          <p:nvPr/>
        </p:nvSpPr>
        <p:spPr>
          <a:xfrm>
            <a:off x="3662437" y="1438977"/>
            <a:ext cx="983618" cy="322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7C3D51F-0F6A-0B00-70EB-F5538CBFD2C2}"/>
              </a:ext>
            </a:extLst>
          </p:cNvPr>
          <p:cNvSpPr/>
          <p:nvPr/>
        </p:nvSpPr>
        <p:spPr>
          <a:xfrm>
            <a:off x="2053444" y="1364288"/>
            <a:ext cx="983618" cy="322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98ADAEA-F57A-F8B4-1D5E-A45691AE5B7A}"/>
              </a:ext>
            </a:extLst>
          </p:cNvPr>
          <p:cNvSpPr/>
          <p:nvPr/>
        </p:nvSpPr>
        <p:spPr>
          <a:xfrm>
            <a:off x="5702007" y="2743832"/>
            <a:ext cx="983618" cy="3224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894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43</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9" name="Rectangle 2">
            <a:extLst>
              <a:ext uri="{FF2B5EF4-FFF2-40B4-BE49-F238E27FC236}">
                <a16:creationId xmlns:a16="http://schemas.microsoft.com/office/drawing/2014/main" id="{F13DAB00-7959-BFF4-7AA7-052CB28F7380}"/>
              </a:ext>
            </a:extLst>
          </p:cNvPr>
          <p:cNvSpPr txBox="1">
            <a:spLocks noChangeArrowheads="1"/>
          </p:cNvSpPr>
          <p:nvPr/>
        </p:nvSpPr>
        <p:spPr>
          <a:xfrm>
            <a:off x="2187262" y="152400"/>
            <a:ext cx="8175938"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bg1"/>
                </a:solidFill>
                <a:latin typeface="+mn-lt"/>
              </a:rPr>
              <a:t>Header</a:t>
            </a:r>
            <a:endParaRPr lang="en-US" sz="4800" dirty="0">
              <a:solidFill>
                <a:schemeClr val="bg1"/>
              </a:solidFill>
              <a:latin typeface="+mn-lt"/>
            </a:endParaRPr>
          </a:p>
        </p:txBody>
      </p:sp>
      <p:sp>
        <p:nvSpPr>
          <p:cNvPr id="10" name="Rectangle 2">
            <a:extLst>
              <a:ext uri="{FF2B5EF4-FFF2-40B4-BE49-F238E27FC236}">
                <a16:creationId xmlns:a16="http://schemas.microsoft.com/office/drawing/2014/main" id="{FD664C5B-2F2A-F9FF-18DE-FE61DCEEB71F}"/>
              </a:ext>
            </a:extLst>
          </p:cNvPr>
          <p:cNvSpPr txBox="1">
            <a:spLocks noChangeArrowheads="1"/>
          </p:cNvSpPr>
          <p:nvPr/>
        </p:nvSpPr>
        <p:spPr>
          <a:xfrm>
            <a:off x="2339662" y="304800"/>
            <a:ext cx="8175938"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bg1"/>
                </a:solidFill>
                <a:latin typeface="+mn-lt"/>
              </a:rPr>
              <a:t>Header</a:t>
            </a:r>
            <a:endParaRPr lang="en-US" sz="4800" dirty="0">
              <a:solidFill>
                <a:schemeClr val="bg1"/>
              </a:solidFill>
              <a:latin typeface="+mn-lt"/>
            </a:endParaRPr>
          </a:p>
        </p:txBody>
      </p:sp>
      <p:sp>
        <p:nvSpPr>
          <p:cNvPr id="11" name="Rectangle 2">
            <a:extLst>
              <a:ext uri="{FF2B5EF4-FFF2-40B4-BE49-F238E27FC236}">
                <a16:creationId xmlns:a16="http://schemas.microsoft.com/office/drawing/2014/main" id="{0C6E4E4F-6D5A-560B-A0B1-0AAC6B54E22B}"/>
              </a:ext>
            </a:extLst>
          </p:cNvPr>
          <p:cNvSpPr txBox="1">
            <a:spLocks noChangeArrowheads="1"/>
          </p:cNvSpPr>
          <p:nvPr/>
        </p:nvSpPr>
        <p:spPr>
          <a:xfrm>
            <a:off x="2008031" y="381000"/>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GATOR-</a:t>
            </a:r>
            <a:r>
              <a:rPr lang="en-US" dirty="0" err="1">
                <a:solidFill>
                  <a:srgbClr val="0070C0"/>
                </a:solidFill>
                <a:latin typeface="+mn-lt"/>
              </a:rPr>
              <a:t>opathies</a:t>
            </a:r>
            <a:r>
              <a:rPr lang="en-US" dirty="0">
                <a:solidFill>
                  <a:srgbClr val="0070C0"/>
                </a:solidFill>
                <a:latin typeface="+mn-lt"/>
              </a:rPr>
              <a:t> </a:t>
            </a:r>
          </a:p>
        </p:txBody>
      </p:sp>
      <p:pic>
        <p:nvPicPr>
          <p:cNvPr id="7" name="Picture 6">
            <a:extLst>
              <a:ext uri="{FF2B5EF4-FFF2-40B4-BE49-F238E27FC236}">
                <a16:creationId xmlns:a16="http://schemas.microsoft.com/office/drawing/2014/main" id="{6F0304C6-FCED-BAA1-DDD0-D8B349B8CF3A}"/>
              </a:ext>
            </a:extLst>
          </p:cNvPr>
          <p:cNvPicPr>
            <a:picLocks noChangeAspect="1"/>
          </p:cNvPicPr>
          <p:nvPr/>
        </p:nvPicPr>
        <p:blipFill>
          <a:blip r:embed="rId3"/>
          <a:stretch>
            <a:fillRect/>
          </a:stretch>
        </p:blipFill>
        <p:spPr>
          <a:xfrm>
            <a:off x="1596044" y="2047755"/>
            <a:ext cx="8614756" cy="3978152"/>
          </a:xfrm>
          <a:prstGeom prst="rect">
            <a:avLst/>
          </a:prstGeom>
        </p:spPr>
      </p:pic>
    </p:spTree>
    <p:extLst>
      <p:ext uri="{BB962C8B-B14F-4D97-AF65-F5344CB8AC3E}">
        <p14:creationId xmlns:p14="http://schemas.microsoft.com/office/powerpoint/2010/main" val="684786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44</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6" name="Picture 5">
            <a:extLst>
              <a:ext uri="{FF2B5EF4-FFF2-40B4-BE49-F238E27FC236}">
                <a16:creationId xmlns:a16="http://schemas.microsoft.com/office/drawing/2014/main" id="{CB7F9251-7CDC-7930-A01A-FE886811B011}"/>
              </a:ext>
            </a:extLst>
          </p:cNvPr>
          <p:cNvPicPr>
            <a:picLocks noChangeAspect="1"/>
          </p:cNvPicPr>
          <p:nvPr/>
        </p:nvPicPr>
        <p:blipFill>
          <a:blip r:embed="rId3"/>
          <a:stretch>
            <a:fillRect/>
          </a:stretch>
        </p:blipFill>
        <p:spPr>
          <a:xfrm>
            <a:off x="6245629" y="762000"/>
            <a:ext cx="4515241" cy="4877223"/>
          </a:xfrm>
          <a:prstGeom prst="rect">
            <a:avLst/>
          </a:prstGeom>
        </p:spPr>
      </p:pic>
      <p:pic>
        <p:nvPicPr>
          <p:cNvPr id="8" name="Picture 7">
            <a:extLst>
              <a:ext uri="{FF2B5EF4-FFF2-40B4-BE49-F238E27FC236}">
                <a16:creationId xmlns:a16="http://schemas.microsoft.com/office/drawing/2014/main" id="{AE4088AA-A372-9BB7-0B66-25F9D9808F16}"/>
              </a:ext>
            </a:extLst>
          </p:cNvPr>
          <p:cNvPicPr>
            <a:picLocks noChangeAspect="1"/>
          </p:cNvPicPr>
          <p:nvPr/>
        </p:nvPicPr>
        <p:blipFill>
          <a:blip r:embed="rId4"/>
          <a:stretch>
            <a:fillRect/>
          </a:stretch>
        </p:blipFill>
        <p:spPr>
          <a:xfrm>
            <a:off x="1104111" y="592124"/>
            <a:ext cx="4591448" cy="5056308"/>
          </a:xfrm>
          <a:prstGeom prst="rect">
            <a:avLst/>
          </a:prstGeom>
        </p:spPr>
      </p:pic>
      <p:sp>
        <p:nvSpPr>
          <p:cNvPr id="10" name="TextBox 9">
            <a:extLst>
              <a:ext uri="{FF2B5EF4-FFF2-40B4-BE49-F238E27FC236}">
                <a16:creationId xmlns:a16="http://schemas.microsoft.com/office/drawing/2014/main" id="{A522B5AE-96CE-A6AD-05A7-1DAA16BDB91F}"/>
              </a:ext>
            </a:extLst>
          </p:cNvPr>
          <p:cNvSpPr txBox="1"/>
          <p:nvPr/>
        </p:nvSpPr>
        <p:spPr>
          <a:xfrm>
            <a:off x="703811" y="5648432"/>
            <a:ext cx="10706791" cy="461665"/>
          </a:xfrm>
          <a:prstGeom prst="rect">
            <a:avLst/>
          </a:prstGeom>
          <a:noFill/>
        </p:spPr>
        <p:txBody>
          <a:bodyPr wrap="square">
            <a:spAutoFit/>
          </a:bodyPr>
          <a:lstStyle/>
          <a:p>
            <a:r>
              <a:rPr lang="en-US" sz="1200" dirty="0" err="1">
                <a:effectLst/>
                <a:latin typeface="Times New Roman" panose="02020603050405020304" pitchFamily="18" charset="0"/>
              </a:rPr>
              <a:t>Epilepsia</a:t>
            </a:r>
            <a:r>
              <a:rPr lang="en-US" sz="1200" dirty="0">
                <a:effectLst/>
                <a:latin typeface="Times New Roman" panose="02020603050405020304" pitchFamily="18" charset="0"/>
              </a:rPr>
              <a:t> Open. 2023;00:1–11. |1wileyonlinelibrary.com/journal/epi4Received: 15 November 2022 |Accepted: 26 May 2023DOI: 10.1002/epi4.12770 ORIGINAL </a:t>
            </a:r>
            <a:r>
              <a:rPr lang="en-US" sz="1200" dirty="0" err="1">
                <a:effectLst/>
                <a:latin typeface="Times New Roman" panose="02020603050405020304" pitchFamily="18" charset="0"/>
              </a:rPr>
              <a:t>ARTICLESeizure</a:t>
            </a:r>
            <a:r>
              <a:rPr lang="en-US" sz="1200" dirty="0">
                <a:effectLst/>
                <a:latin typeface="Times New Roman" panose="02020603050405020304" pitchFamily="18" charset="0"/>
              </a:rPr>
              <a:t> features and outcomes in 50 children with GATOR1 variants: A retrospective study, more favorable for epilepsy </a:t>
            </a:r>
            <a:r>
              <a:rPr lang="en-US" sz="1200" dirty="0" err="1">
                <a:effectLst/>
                <a:latin typeface="Times New Roman" panose="02020603050405020304" pitchFamily="18" charset="0"/>
              </a:rPr>
              <a:t>surgeryHao</a:t>
            </a:r>
            <a:r>
              <a:rPr lang="en-US" sz="1200" dirty="0">
                <a:effectLst/>
                <a:latin typeface="Times New Roman" panose="02020603050405020304" pitchFamily="18" charset="0"/>
              </a:rPr>
              <a:t> Wang</a:t>
            </a:r>
            <a:endParaRPr lang="en-US" sz="1200" dirty="0"/>
          </a:p>
        </p:txBody>
      </p:sp>
    </p:spTree>
    <p:extLst>
      <p:ext uri="{BB962C8B-B14F-4D97-AF65-F5344CB8AC3E}">
        <p14:creationId xmlns:p14="http://schemas.microsoft.com/office/powerpoint/2010/main" val="2258317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45</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6" name="Content Placeholder 5">
            <a:extLst>
              <a:ext uri="{FF2B5EF4-FFF2-40B4-BE49-F238E27FC236}">
                <a16:creationId xmlns:a16="http://schemas.microsoft.com/office/drawing/2014/main" id="{C192D667-5933-3F7F-773E-FEDD8E5A6784}"/>
              </a:ext>
            </a:extLst>
          </p:cNvPr>
          <p:cNvSpPr>
            <a:spLocks noGrp="1"/>
          </p:cNvSpPr>
          <p:nvPr>
            <p:ph idx="1"/>
          </p:nvPr>
        </p:nvSpPr>
        <p:spPr/>
        <p:txBody>
          <a:bodyPr>
            <a:noAutofit/>
          </a:bodyPr>
          <a:lstStyle/>
          <a:p>
            <a:r>
              <a:rPr lang="en-US" altLang="en-US" sz="1600" dirty="0">
                <a:solidFill>
                  <a:schemeClr val="bg1">
                    <a:lumMod val="75000"/>
                  </a:schemeClr>
                </a:solidFill>
                <a:latin typeface="Arial" panose="020B0604020202020204" pitchFamily="34" charset="0"/>
                <a:ea typeface="Geneva" panose="020B0503030404040204" pitchFamily="34" charset="0"/>
              </a:rPr>
              <a:t>The GATOR1 complex (DEPDC5, NPRL2, and NPRL3) is a regulator of the mTORC1 signaling pathway.</a:t>
            </a:r>
          </a:p>
          <a:p>
            <a:r>
              <a:rPr lang="en-US" altLang="en-US" sz="1600" dirty="0">
                <a:solidFill>
                  <a:schemeClr val="bg1">
                    <a:lumMod val="75000"/>
                  </a:schemeClr>
                </a:solidFill>
                <a:latin typeface="Arial" panose="020B0604020202020204" pitchFamily="34" charset="0"/>
                <a:ea typeface="Geneva" panose="020B0503030404040204" pitchFamily="34" charset="0"/>
              </a:rPr>
              <a:t>GATOR1 plays a key role in neuronal cell proliferation, differentiation, and the formation of neural networks.</a:t>
            </a:r>
          </a:p>
          <a:p>
            <a:r>
              <a:rPr lang="en-US" altLang="en-US" sz="1600" dirty="0">
                <a:solidFill>
                  <a:schemeClr val="bg1">
                    <a:lumMod val="75000"/>
                  </a:schemeClr>
                </a:solidFill>
                <a:latin typeface="Arial" panose="020B0604020202020204" pitchFamily="34" charset="0"/>
                <a:ea typeface="Geneva" panose="020B0503030404040204" pitchFamily="34" charset="0"/>
              </a:rPr>
              <a:t>Variants of DEPDC5, NPRL2, and NPRL3 are associated with a series of focal epilepsy syndromes, referred to as the "GATOR1 phenotype.“</a:t>
            </a:r>
          </a:p>
          <a:p>
            <a:r>
              <a:rPr lang="en-US" altLang="en-US" sz="1600" dirty="0">
                <a:latin typeface="Arial" panose="020B0604020202020204" pitchFamily="34" charset="0"/>
                <a:ea typeface="Geneva" panose="020B0503030404040204" pitchFamily="34" charset="0"/>
              </a:rPr>
              <a:t>Variants distribution: DEPDC5 (37 patients, 74%), NPRL3 (9 patients, 18%), NPRL2 (4 patients, 8%).</a:t>
            </a:r>
          </a:p>
          <a:p>
            <a:r>
              <a:rPr lang="en-US" altLang="en-US" sz="1600" dirty="0">
                <a:latin typeface="Arial" panose="020B0604020202020204" pitchFamily="34" charset="0"/>
                <a:ea typeface="Geneva" panose="020B0503030404040204" pitchFamily="34" charset="0"/>
              </a:rPr>
              <a:t>Nearly 50% of patients with GATOR1 variants are drug-resistant.</a:t>
            </a:r>
          </a:p>
          <a:p>
            <a:r>
              <a:rPr lang="en-US" altLang="en-US" sz="1600" dirty="0">
                <a:latin typeface="Arial" panose="020B0604020202020204" pitchFamily="34" charset="0"/>
                <a:ea typeface="Geneva" panose="020B0503030404040204" pitchFamily="34" charset="0"/>
              </a:rPr>
              <a:t>Nearly 50% had abnormal neuroimaging</a:t>
            </a:r>
          </a:p>
          <a:p>
            <a:r>
              <a:rPr lang="en-US" altLang="en-US" sz="1600" dirty="0">
                <a:latin typeface="Arial" panose="020B0604020202020204" pitchFamily="34" charset="0"/>
                <a:ea typeface="Geneva" panose="020B0503030404040204" pitchFamily="34" charset="0"/>
              </a:rPr>
              <a:t>Malformations of cortical development (MCD) &amp; FCDS are common in patients with GATOR1 variants</a:t>
            </a:r>
          </a:p>
          <a:p>
            <a:r>
              <a:rPr lang="en-US" altLang="en-US" sz="1600" dirty="0">
                <a:latin typeface="Arial" panose="020B0604020202020204" pitchFamily="34" charset="0"/>
                <a:ea typeface="Geneva" panose="020B0503030404040204" pitchFamily="34" charset="0"/>
              </a:rPr>
              <a:t>Focal seizures are the most common seizure type</a:t>
            </a:r>
          </a:p>
          <a:p>
            <a:r>
              <a:rPr lang="en-US" altLang="en-US" sz="1600" dirty="0">
                <a:latin typeface="Arial" panose="020B0604020202020204" pitchFamily="34" charset="0"/>
                <a:ea typeface="Geneva" panose="020B0503030404040204" pitchFamily="34" charset="0"/>
              </a:rPr>
              <a:t>Majority of patients present with first seizure &lt;12mo</a:t>
            </a:r>
          </a:p>
          <a:p>
            <a:r>
              <a:rPr lang="en-US" altLang="en-US" sz="1600" dirty="0">
                <a:latin typeface="Arial" panose="020B0604020202020204" pitchFamily="34" charset="0"/>
                <a:ea typeface="Geneva" panose="020B0503030404040204" pitchFamily="34" charset="0"/>
              </a:rPr>
              <a:t>Favorable epilepsy surgery outcomes have been reported in patients with GATOR1 variants, with nearly 50%-60% achieving seizure freedom after surgery.</a:t>
            </a:r>
          </a:p>
          <a:p>
            <a:r>
              <a:rPr lang="en-US" altLang="en-US" sz="1600" dirty="0">
                <a:latin typeface="Arial" panose="020B0604020202020204" pitchFamily="34" charset="0"/>
                <a:ea typeface="Geneva" panose="020B0503030404040204" pitchFamily="34" charset="0"/>
              </a:rPr>
              <a:t>Similar phenotype observed in patients with DEPDC5, NPRL2, or NPRL3 variants.</a:t>
            </a:r>
          </a:p>
          <a:p>
            <a:r>
              <a:rPr lang="en-US" altLang="en-US" sz="1600" dirty="0">
                <a:latin typeface="Arial" panose="020B0604020202020204" pitchFamily="34" charset="0"/>
                <a:ea typeface="Geneva" panose="020B0503030404040204" pitchFamily="34" charset="0"/>
              </a:rPr>
              <a:t>Only 12% of variants were de novo, 40 from asymptomatic parents, and four from parents with epilepsy or febrile seizures.</a:t>
            </a:r>
          </a:p>
          <a:p>
            <a:endParaRPr lang="en-US" altLang="en-US" sz="1600" dirty="0">
              <a:latin typeface="Arial" panose="020B0604020202020204" pitchFamily="34" charset="0"/>
              <a:ea typeface="Geneva" panose="020B0503030404040204" pitchFamily="34" charset="0"/>
            </a:endParaRPr>
          </a:p>
          <a:p>
            <a:pPr marL="457200" lvl="1" indent="0">
              <a:buNone/>
            </a:pPr>
            <a:endParaRPr lang="en-US" altLang="en-US" sz="1600" dirty="0">
              <a:latin typeface="Arial" panose="020B0604020202020204" pitchFamily="34" charset="0"/>
              <a:ea typeface="Geneva" panose="020B0503030404040204" pitchFamily="34" charset="0"/>
            </a:endParaRPr>
          </a:p>
        </p:txBody>
      </p:sp>
      <p:sp>
        <p:nvSpPr>
          <p:cNvPr id="7" name="Rectangle 2">
            <a:extLst>
              <a:ext uri="{FF2B5EF4-FFF2-40B4-BE49-F238E27FC236}">
                <a16:creationId xmlns:a16="http://schemas.microsoft.com/office/drawing/2014/main" id="{07C99BAE-CCF5-6116-A109-D0440E9EC72A}"/>
              </a:ext>
            </a:extLst>
          </p:cNvPr>
          <p:cNvSpPr txBox="1">
            <a:spLocks noChangeArrowheads="1"/>
          </p:cNvSpPr>
          <p:nvPr/>
        </p:nvSpPr>
        <p:spPr>
          <a:xfrm>
            <a:off x="2008031" y="381000"/>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GATOR-</a:t>
            </a:r>
            <a:r>
              <a:rPr lang="en-US" dirty="0" err="1">
                <a:solidFill>
                  <a:srgbClr val="0070C0"/>
                </a:solidFill>
                <a:latin typeface="+mn-lt"/>
              </a:rPr>
              <a:t>opathies</a:t>
            </a:r>
            <a:endParaRPr lang="en-US" dirty="0">
              <a:solidFill>
                <a:srgbClr val="0070C0"/>
              </a:solidFill>
              <a:latin typeface="+mn-lt"/>
            </a:endParaRPr>
          </a:p>
        </p:txBody>
      </p:sp>
    </p:spTree>
    <p:extLst>
      <p:ext uri="{BB962C8B-B14F-4D97-AF65-F5344CB8AC3E}">
        <p14:creationId xmlns:p14="http://schemas.microsoft.com/office/powerpoint/2010/main" val="2551576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46</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7" name="Rectangle 2">
            <a:extLst>
              <a:ext uri="{FF2B5EF4-FFF2-40B4-BE49-F238E27FC236}">
                <a16:creationId xmlns:a16="http://schemas.microsoft.com/office/drawing/2014/main" id="{2ABA8DAB-7305-0BF4-AA79-C08913BAD5C9}"/>
              </a:ext>
            </a:extLst>
          </p:cNvPr>
          <p:cNvSpPr txBox="1">
            <a:spLocks noChangeArrowheads="1"/>
          </p:cNvSpPr>
          <p:nvPr/>
        </p:nvSpPr>
        <p:spPr>
          <a:xfrm>
            <a:off x="2008031" y="381000"/>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DEPDC5</a:t>
            </a:r>
          </a:p>
        </p:txBody>
      </p:sp>
      <p:sp>
        <p:nvSpPr>
          <p:cNvPr id="9" name="TextBox 8">
            <a:extLst>
              <a:ext uri="{FF2B5EF4-FFF2-40B4-BE49-F238E27FC236}">
                <a16:creationId xmlns:a16="http://schemas.microsoft.com/office/drawing/2014/main" id="{69DF5C04-12AC-56E8-CF3D-743B60C4A03C}"/>
              </a:ext>
            </a:extLst>
          </p:cNvPr>
          <p:cNvSpPr txBox="1"/>
          <p:nvPr/>
        </p:nvSpPr>
        <p:spPr>
          <a:xfrm>
            <a:off x="548640" y="1466791"/>
            <a:ext cx="10494085" cy="4893647"/>
          </a:xfrm>
          <a:prstGeom prst="rect">
            <a:avLst/>
          </a:prstGeom>
          <a:noFill/>
        </p:spPr>
        <p:txBody>
          <a:bodyPr wrap="square">
            <a:spAutoFit/>
          </a:bodyPr>
          <a:lstStyle/>
          <a:p>
            <a:pPr marL="342900" indent="-342900">
              <a:buAutoNum type="arabicPeriod"/>
            </a:pPr>
            <a:r>
              <a:rPr lang="en-US" sz="2400" dirty="0"/>
              <a:t>DEPDC5 is the most common familial focal epilepsy gene (up to 12% ?)</a:t>
            </a:r>
          </a:p>
          <a:p>
            <a:pPr marL="342900" indent="-342900">
              <a:buAutoNum type="arabicPeriod"/>
            </a:pPr>
            <a:r>
              <a:rPr lang="en-US" sz="2400" dirty="0"/>
              <a:t>Associated with AD familial focal epilepsy with variable foci &amp; ADNFLE </a:t>
            </a:r>
          </a:p>
          <a:p>
            <a:pPr marL="342900" indent="-342900">
              <a:buAutoNum type="arabicPeriod"/>
            </a:pPr>
            <a:r>
              <a:rPr lang="en-US" sz="2400" dirty="0"/>
              <a:t>Each individual within a family can have different types of focal epilepsies, most frequently frontal lobe epilepsy.</a:t>
            </a:r>
          </a:p>
          <a:p>
            <a:pPr marL="342900" indent="-342900">
              <a:buAutoNum type="arabicPeriod"/>
            </a:pPr>
            <a:r>
              <a:rPr lang="en-US" sz="2400" dirty="0"/>
              <a:t>DEPDC5 is part of the GATOR1 subcomplex, which modulates mTOR activity dependent on the availability of amino acids. Haploinsufficiency of DEPDC5 </a:t>
            </a:r>
            <a:r>
              <a:rPr lang="en-US" sz="2400" dirty="0">
                <a:sym typeface="Wingdings" panose="05000000000000000000" pitchFamily="2" charset="2"/>
              </a:rPr>
              <a:t> </a:t>
            </a:r>
            <a:r>
              <a:rPr lang="en-US" sz="2400" dirty="0"/>
              <a:t>decreased inhibition of mTOR </a:t>
            </a:r>
            <a:r>
              <a:rPr lang="en-US" sz="2400" dirty="0">
                <a:sym typeface="Wingdings" panose="05000000000000000000" pitchFamily="2" charset="2"/>
              </a:rPr>
              <a:t> </a:t>
            </a:r>
            <a:r>
              <a:rPr lang="en-US" sz="2400" dirty="0"/>
              <a:t>leading to cortical dysplasia in varying locations (2 Hit hypo?)</a:t>
            </a:r>
          </a:p>
          <a:p>
            <a:pPr marL="342900" indent="-342900">
              <a:buAutoNum type="arabicPeriod"/>
            </a:pPr>
            <a:r>
              <a:rPr lang="en-US" sz="2400" dirty="0"/>
              <a:t>Pathogenic DEPDC5 mutation </a:t>
            </a:r>
            <a:r>
              <a:rPr lang="en-US" sz="2400" dirty="0">
                <a:sym typeface="Wingdings" panose="05000000000000000000" pitchFamily="2" charset="2"/>
              </a:rPr>
              <a:t></a:t>
            </a:r>
            <a:r>
              <a:rPr lang="en-US" sz="2400" dirty="0"/>
              <a:t> 50-80% likelihood of developing focal epilepsy.</a:t>
            </a:r>
          </a:p>
          <a:p>
            <a:pPr marL="342900" indent="-342900">
              <a:buAutoNum type="arabicPeriod"/>
            </a:pPr>
            <a:r>
              <a:rPr lang="en-US" sz="2400" dirty="0"/>
              <a:t>Treatment options for DEPDC5 mutations include standard options such as drug treatment and epilepsy surgery</a:t>
            </a:r>
          </a:p>
          <a:p>
            <a:pPr marL="342900" indent="-342900">
              <a:buAutoNum type="arabicPeriod"/>
            </a:pPr>
            <a:r>
              <a:rPr lang="en-US" sz="2400" dirty="0"/>
              <a:t>mTOR inhibitors, like rapamycin, has been suggested, but as of the date of the text, no studies support their use in patients with DEPDC5 mutations.</a:t>
            </a:r>
          </a:p>
        </p:txBody>
      </p:sp>
    </p:spTree>
    <p:extLst>
      <p:ext uri="{BB962C8B-B14F-4D97-AF65-F5344CB8AC3E}">
        <p14:creationId xmlns:p14="http://schemas.microsoft.com/office/powerpoint/2010/main" val="2303403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47</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6" name="Picture 5">
            <a:extLst>
              <a:ext uri="{FF2B5EF4-FFF2-40B4-BE49-F238E27FC236}">
                <a16:creationId xmlns:a16="http://schemas.microsoft.com/office/drawing/2014/main" id="{A11A354F-4642-B4BC-35F1-39C4ED596D75}"/>
              </a:ext>
            </a:extLst>
          </p:cNvPr>
          <p:cNvPicPr>
            <a:picLocks noChangeAspect="1"/>
          </p:cNvPicPr>
          <p:nvPr/>
        </p:nvPicPr>
        <p:blipFill>
          <a:blip r:embed="rId3"/>
          <a:stretch>
            <a:fillRect/>
          </a:stretch>
        </p:blipFill>
        <p:spPr>
          <a:xfrm>
            <a:off x="2646129" y="1333948"/>
            <a:ext cx="7282282" cy="5204964"/>
          </a:xfrm>
          <a:prstGeom prst="rect">
            <a:avLst/>
          </a:prstGeom>
        </p:spPr>
      </p:pic>
      <p:sp>
        <p:nvSpPr>
          <p:cNvPr id="7" name="Rectangle 2">
            <a:extLst>
              <a:ext uri="{FF2B5EF4-FFF2-40B4-BE49-F238E27FC236}">
                <a16:creationId xmlns:a16="http://schemas.microsoft.com/office/drawing/2014/main" id="{2ABA8DAB-7305-0BF4-AA79-C08913BAD5C9}"/>
              </a:ext>
            </a:extLst>
          </p:cNvPr>
          <p:cNvSpPr txBox="1">
            <a:spLocks noChangeArrowheads="1"/>
          </p:cNvSpPr>
          <p:nvPr/>
        </p:nvSpPr>
        <p:spPr>
          <a:xfrm>
            <a:off x="2008031" y="381000"/>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DEPDC5</a:t>
            </a:r>
          </a:p>
        </p:txBody>
      </p:sp>
    </p:spTree>
    <p:extLst>
      <p:ext uri="{BB962C8B-B14F-4D97-AF65-F5344CB8AC3E}">
        <p14:creationId xmlns:p14="http://schemas.microsoft.com/office/powerpoint/2010/main" val="1091780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48</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26D9FD4A-A297-846A-3498-6DA2CB01A5ED}"/>
              </a:ext>
            </a:extLst>
          </p:cNvPr>
          <p:cNvPicPr>
            <a:picLocks noChangeAspect="1"/>
          </p:cNvPicPr>
          <p:nvPr/>
        </p:nvPicPr>
        <p:blipFill>
          <a:blip r:embed="rId3"/>
          <a:stretch>
            <a:fillRect/>
          </a:stretch>
        </p:blipFill>
        <p:spPr>
          <a:xfrm>
            <a:off x="6122831" y="1344878"/>
            <a:ext cx="5894581" cy="4903895"/>
          </a:xfrm>
          <a:prstGeom prst="rect">
            <a:avLst/>
          </a:prstGeom>
        </p:spPr>
      </p:pic>
      <p:pic>
        <p:nvPicPr>
          <p:cNvPr id="10" name="Picture 9">
            <a:extLst>
              <a:ext uri="{FF2B5EF4-FFF2-40B4-BE49-F238E27FC236}">
                <a16:creationId xmlns:a16="http://schemas.microsoft.com/office/drawing/2014/main" id="{C9DC7806-C3C3-7F87-4010-E0E94D4FE7FD}"/>
              </a:ext>
            </a:extLst>
          </p:cNvPr>
          <p:cNvPicPr>
            <a:picLocks noChangeAspect="1"/>
          </p:cNvPicPr>
          <p:nvPr/>
        </p:nvPicPr>
        <p:blipFill>
          <a:blip r:embed="rId4"/>
          <a:stretch>
            <a:fillRect/>
          </a:stretch>
        </p:blipFill>
        <p:spPr>
          <a:xfrm>
            <a:off x="917956" y="2127274"/>
            <a:ext cx="4065622" cy="2457663"/>
          </a:xfrm>
          <a:prstGeom prst="rect">
            <a:avLst/>
          </a:prstGeom>
        </p:spPr>
      </p:pic>
      <p:sp>
        <p:nvSpPr>
          <p:cNvPr id="12" name="TextBox 11">
            <a:extLst>
              <a:ext uri="{FF2B5EF4-FFF2-40B4-BE49-F238E27FC236}">
                <a16:creationId xmlns:a16="http://schemas.microsoft.com/office/drawing/2014/main" id="{A887C000-7DF7-68EC-15F9-9ABF82021382}"/>
              </a:ext>
            </a:extLst>
          </p:cNvPr>
          <p:cNvSpPr txBox="1"/>
          <p:nvPr/>
        </p:nvSpPr>
        <p:spPr>
          <a:xfrm>
            <a:off x="607807" y="6502903"/>
            <a:ext cx="11365454" cy="369332"/>
          </a:xfrm>
          <a:prstGeom prst="rect">
            <a:avLst/>
          </a:prstGeom>
          <a:noFill/>
        </p:spPr>
        <p:txBody>
          <a:bodyPr wrap="square">
            <a:spAutoFit/>
          </a:bodyPr>
          <a:lstStyle/>
          <a:p>
            <a:r>
              <a:rPr lang="en-US" dirty="0">
                <a:effectLst/>
                <a:latin typeface="Times New Roman" panose="02020603050405020304" pitchFamily="18" charset="0"/>
              </a:rPr>
              <a:t>Refining the electro-clinical spectrum of NPRL3-related epilepsy: a novel multiplex family and literature review</a:t>
            </a:r>
            <a:endParaRPr lang="en-US" dirty="0"/>
          </a:p>
        </p:txBody>
      </p:sp>
      <p:sp>
        <p:nvSpPr>
          <p:cNvPr id="13" name="Rectangle 2">
            <a:extLst>
              <a:ext uri="{FF2B5EF4-FFF2-40B4-BE49-F238E27FC236}">
                <a16:creationId xmlns:a16="http://schemas.microsoft.com/office/drawing/2014/main" id="{02FBABE7-39F6-A4D8-6598-8ADAE009E8AE}"/>
              </a:ext>
            </a:extLst>
          </p:cNvPr>
          <p:cNvSpPr txBox="1">
            <a:spLocks noChangeArrowheads="1"/>
          </p:cNvSpPr>
          <p:nvPr/>
        </p:nvSpPr>
        <p:spPr>
          <a:xfrm>
            <a:off x="2008031" y="381000"/>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NPRL-related Focal Epilepsy</a:t>
            </a:r>
          </a:p>
        </p:txBody>
      </p:sp>
    </p:spTree>
    <p:extLst>
      <p:ext uri="{BB962C8B-B14F-4D97-AF65-F5344CB8AC3E}">
        <p14:creationId xmlns:p14="http://schemas.microsoft.com/office/powerpoint/2010/main" val="476822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5647113"/>
            <a:ext cx="10515600" cy="529850"/>
          </a:xfrm>
        </p:spPr>
        <p:txBody>
          <a:bodyPr>
            <a:noAutofit/>
          </a:bodyPr>
          <a:lstStyle/>
          <a:p>
            <a:pPr marL="0" indent="0">
              <a:spcBef>
                <a:spcPts val="0"/>
              </a:spcBef>
              <a:buNone/>
            </a:pPr>
            <a:r>
              <a:rPr lang="en-US" sz="1400" dirty="0">
                <a:solidFill>
                  <a:srgbClr val="000000"/>
                </a:solidFill>
                <a:effectLst/>
                <a:latin typeface="Calibri" panose="020F0502020204030204" pitchFamily="34" charset="0"/>
              </a:rPr>
              <a:t>Detection of brain somatic mutations in focal cortical dysplasia during epilepsy presurgical</a:t>
            </a:r>
            <a:r>
              <a:rPr lang="en-US" sz="1400" dirty="0">
                <a:solidFill>
                  <a:srgbClr val="000000"/>
                </a:solidFill>
                <a:latin typeface="Calibri" panose="020F0502020204030204" pitchFamily="34" charset="0"/>
              </a:rPr>
              <a:t> </a:t>
            </a:r>
            <a:r>
              <a:rPr lang="en-US" sz="1400" dirty="0">
                <a:solidFill>
                  <a:srgbClr val="000000"/>
                </a:solidFill>
                <a:effectLst/>
                <a:latin typeface="Calibri" panose="020F0502020204030204" pitchFamily="34" charset="0"/>
              </a:rPr>
              <a:t>Workup. BRAIN COMMUNICATIONS 2023:</a:t>
            </a:r>
          </a:p>
          <a:p>
            <a:pPr marL="0" marR="0" indent="0">
              <a:spcBef>
                <a:spcPts val="0"/>
              </a:spcBef>
              <a:spcAft>
                <a:spcPts val="0"/>
              </a:spcAft>
              <a:buNone/>
            </a:pPr>
            <a:r>
              <a:rPr lang="en-US" sz="1400" dirty="0">
                <a:solidFill>
                  <a:srgbClr val="000000"/>
                </a:solidFill>
                <a:effectLst/>
                <a:latin typeface="Calibri" panose="020F0502020204030204" pitchFamily="34" charset="0"/>
              </a:rPr>
              <a:t>.  </a:t>
            </a:r>
            <a:r>
              <a:rPr lang="en-US" sz="1400" dirty="0" err="1">
                <a:solidFill>
                  <a:srgbClr val="000000"/>
                </a:solidFill>
                <a:effectLst/>
                <a:latin typeface="Calibri" panose="020F0502020204030204" pitchFamily="34" charset="0"/>
              </a:rPr>
              <a:t>Rayann</a:t>
            </a:r>
            <a:r>
              <a:rPr lang="en-US" sz="1400" dirty="0">
                <a:solidFill>
                  <a:srgbClr val="000000"/>
                </a:solidFill>
                <a:effectLst/>
                <a:latin typeface="Calibri" panose="020F0502020204030204" pitchFamily="34" charset="0"/>
              </a:rPr>
              <a:t> </a:t>
            </a:r>
            <a:r>
              <a:rPr lang="en-US" sz="1400" dirty="0" err="1">
                <a:solidFill>
                  <a:srgbClr val="000000"/>
                </a:solidFill>
                <a:effectLst/>
                <a:latin typeface="Calibri" panose="020F0502020204030204" pitchFamily="34" charset="0"/>
              </a:rPr>
              <a:t>Checri</a:t>
            </a:r>
            <a:r>
              <a:rPr lang="en-US" sz="1400" dirty="0">
                <a:solidFill>
                  <a:srgbClr val="000000"/>
                </a:solidFill>
                <a:latin typeface="Calibri" panose="020F0502020204030204" pitchFamily="34" charset="0"/>
              </a:rPr>
              <a:t>. </a:t>
            </a:r>
            <a:r>
              <a:rPr lang="en-US" sz="1400" dirty="0">
                <a:solidFill>
                  <a:srgbClr val="000000"/>
                </a:solidFill>
                <a:effectLst/>
                <a:latin typeface="Calibri" panose="020F0502020204030204" pitchFamily="34" charset="0"/>
              </a:rPr>
              <a:t>https://doi.org/10.1093/braincomms/fcad174 </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49</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3" name="Picture 2">
            <a:extLst>
              <a:ext uri="{FF2B5EF4-FFF2-40B4-BE49-F238E27FC236}">
                <a16:creationId xmlns:a16="http://schemas.microsoft.com/office/drawing/2014/main" id="{D7B1809F-7606-4764-9A19-35548799A91B}"/>
              </a:ext>
            </a:extLst>
          </p:cNvPr>
          <p:cNvPicPr>
            <a:picLocks noChangeAspect="1"/>
          </p:cNvPicPr>
          <p:nvPr/>
        </p:nvPicPr>
        <p:blipFill>
          <a:blip r:embed="rId3"/>
          <a:stretch>
            <a:fillRect/>
          </a:stretch>
        </p:blipFill>
        <p:spPr>
          <a:xfrm>
            <a:off x="1981200" y="947651"/>
            <a:ext cx="7514420" cy="4605848"/>
          </a:xfrm>
          <a:prstGeom prst="rect">
            <a:avLst/>
          </a:prstGeom>
        </p:spPr>
      </p:pic>
      <p:sp>
        <p:nvSpPr>
          <p:cNvPr id="7" name="Rectangle 2">
            <a:extLst>
              <a:ext uri="{FF2B5EF4-FFF2-40B4-BE49-F238E27FC236}">
                <a16:creationId xmlns:a16="http://schemas.microsoft.com/office/drawing/2014/main" id="{51D27AE1-ADDC-75E1-1713-2334AFC13BE2}"/>
              </a:ext>
            </a:extLst>
          </p:cNvPr>
          <p:cNvSpPr txBox="1">
            <a:spLocks noChangeArrowheads="1"/>
          </p:cNvSpPr>
          <p:nvPr/>
        </p:nvSpPr>
        <p:spPr>
          <a:xfrm>
            <a:off x="1650441" y="65117"/>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Somatic/Brain Mosaicism</a:t>
            </a:r>
          </a:p>
        </p:txBody>
      </p:sp>
    </p:spTree>
    <p:extLst>
      <p:ext uri="{BB962C8B-B14F-4D97-AF65-F5344CB8AC3E}">
        <p14:creationId xmlns:p14="http://schemas.microsoft.com/office/powerpoint/2010/main" val="1684909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5</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118872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Epilepsy Etiology </a:t>
            </a:r>
          </a:p>
          <a:p>
            <a:pPr algn="ctr"/>
            <a:r>
              <a:rPr lang="en-US" dirty="0">
                <a:solidFill>
                  <a:schemeClr val="accent1"/>
                </a:solidFill>
              </a:rPr>
              <a:t>In Children</a:t>
            </a:r>
          </a:p>
        </p:txBody>
      </p:sp>
      <p:sp>
        <p:nvSpPr>
          <p:cNvPr id="15" name="TextBox 14">
            <a:extLst>
              <a:ext uri="{FF2B5EF4-FFF2-40B4-BE49-F238E27FC236}">
                <a16:creationId xmlns:a16="http://schemas.microsoft.com/office/drawing/2014/main" id="{0BBFF7B1-34D2-9DB3-3ADB-6B88EF64B0FC}"/>
              </a:ext>
            </a:extLst>
          </p:cNvPr>
          <p:cNvSpPr txBox="1"/>
          <p:nvPr/>
        </p:nvSpPr>
        <p:spPr>
          <a:xfrm>
            <a:off x="1367922" y="5652967"/>
            <a:ext cx="9749173" cy="646331"/>
          </a:xfrm>
          <a:prstGeom prst="rect">
            <a:avLst/>
          </a:prstGeom>
          <a:noFill/>
        </p:spPr>
        <p:txBody>
          <a:bodyPr wrap="square">
            <a:spAutoFit/>
          </a:bodyPr>
          <a:lstStyle/>
          <a:p>
            <a:r>
              <a:rPr lang="en-US" sz="1200" dirty="0" err="1"/>
              <a:t>Aaberg</a:t>
            </a:r>
            <a:r>
              <a:rPr lang="en-US" sz="1200" dirty="0"/>
              <a:t>, K. M., </a:t>
            </a:r>
            <a:r>
              <a:rPr lang="en-US" sz="1200" dirty="0" err="1"/>
              <a:t>Surén</a:t>
            </a:r>
            <a:r>
              <a:rPr lang="en-US" sz="1200" dirty="0"/>
              <a:t>, P., </a:t>
            </a:r>
            <a:r>
              <a:rPr lang="en-US" sz="1200" dirty="0" err="1"/>
              <a:t>Søraas</a:t>
            </a:r>
            <a:r>
              <a:rPr lang="en-US" sz="1200" dirty="0"/>
              <a:t>, C. L., Bakken, I. J., </a:t>
            </a:r>
            <a:r>
              <a:rPr lang="en-US" sz="1200" dirty="0" err="1"/>
              <a:t>Lossius</a:t>
            </a:r>
            <a:r>
              <a:rPr lang="en-US" sz="1200" dirty="0"/>
              <a:t>, M. I., Stoltenberg, C., &amp; Chin, R. (2017). Seizures, syndromes, and etiologies in childhood epilepsy: The International League Against Epilepsy 1981, 1989, and 2017 classifications used in a population-based cohort. </a:t>
            </a:r>
            <a:r>
              <a:rPr lang="en-US" sz="1200" dirty="0" err="1"/>
              <a:t>Epilepsia</a:t>
            </a:r>
            <a:r>
              <a:rPr lang="en-US" sz="1200" dirty="0"/>
              <a:t>. https://doi.org/10.1111/epi.13913</a:t>
            </a:r>
          </a:p>
        </p:txBody>
      </p:sp>
      <p:pic>
        <p:nvPicPr>
          <p:cNvPr id="3" name="Picture 2" descr="A graph of different colored bars&#10;&#10;Description automatically generated">
            <a:extLst>
              <a:ext uri="{FF2B5EF4-FFF2-40B4-BE49-F238E27FC236}">
                <a16:creationId xmlns:a16="http://schemas.microsoft.com/office/drawing/2014/main" id="{33022BE3-F5C7-8D59-7622-F0E5DF699A80}"/>
              </a:ext>
            </a:extLst>
          </p:cNvPr>
          <p:cNvPicPr>
            <a:picLocks noChangeAspect="1"/>
          </p:cNvPicPr>
          <p:nvPr/>
        </p:nvPicPr>
        <p:blipFill rotWithShape="1">
          <a:blip r:embed="rId4">
            <a:extLst>
              <a:ext uri="{28A0092B-C50C-407E-A947-70E740481C1C}">
                <a14:useLocalDpi xmlns:a14="http://schemas.microsoft.com/office/drawing/2010/main" val="0"/>
              </a:ext>
            </a:extLst>
          </a:blip>
          <a:srcRect b="50000"/>
          <a:stretch/>
        </p:blipFill>
        <p:spPr>
          <a:xfrm>
            <a:off x="445954" y="2112755"/>
            <a:ext cx="5437677" cy="3172405"/>
          </a:xfrm>
          <a:prstGeom prst="rect">
            <a:avLst/>
          </a:prstGeom>
        </p:spPr>
      </p:pic>
      <p:pic>
        <p:nvPicPr>
          <p:cNvPr id="4" name="Picture 3" descr="A graph of different colored bars">
            <a:extLst>
              <a:ext uri="{FF2B5EF4-FFF2-40B4-BE49-F238E27FC236}">
                <a16:creationId xmlns:a16="http://schemas.microsoft.com/office/drawing/2014/main" id="{734C628A-BD09-C7F4-FE8D-A0C9BE471840}"/>
              </a:ext>
            </a:extLst>
          </p:cNvPr>
          <p:cNvPicPr>
            <a:picLocks noChangeAspect="1"/>
          </p:cNvPicPr>
          <p:nvPr/>
        </p:nvPicPr>
        <p:blipFill rotWithShape="1">
          <a:blip r:embed="rId4">
            <a:extLst>
              <a:ext uri="{28A0092B-C50C-407E-A947-70E740481C1C}">
                <a14:useLocalDpi xmlns:a14="http://schemas.microsoft.com/office/drawing/2010/main" val="0"/>
              </a:ext>
            </a:extLst>
          </a:blip>
          <a:srcRect t="50000"/>
          <a:stretch/>
        </p:blipFill>
        <p:spPr>
          <a:xfrm>
            <a:off x="6502955" y="2112755"/>
            <a:ext cx="5179083" cy="3021537"/>
          </a:xfrm>
          <a:prstGeom prst="rect">
            <a:avLst/>
          </a:prstGeom>
        </p:spPr>
      </p:pic>
    </p:spTree>
    <p:extLst>
      <p:ext uri="{BB962C8B-B14F-4D97-AF65-F5344CB8AC3E}">
        <p14:creationId xmlns:p14="http://schemas.microsoft.com/office/powerpoint/2010/main" val="2881623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5647113"/>
            <a:ext cx="10515600" cy="529850"/>
          </a:xfrm>
        </p:spPr>
        <p:txBody>
          <a:bodyPr>
            <a:noAutofit/>
          </a:bodyPr>
          <a:lstStyle/>
          <a:p>
            <a:pPr marL="0" indent="0">
              <a:spcBef>
                <a:spcPts val="0"/>
              </a:spcBef>
              <a:buNone/>
            </a:pPr>
            <a:r>
              <a:rPr lang="en-US" sz="1400" dirty="0">
                <a:solidFill>
                  <a:srgbClr val="000000"/>
                </a:solidFill>
                <a:effectLst/>
                <a:latin typeface="Calibri" panose="020F0502020204030204" pitchFamily="34" charset="0"/>
              </a:rPr>
              <a:t>Detection of brain somatic mutations in focal cortical dysplasia during epilepsy presurgical</a:t>
            </a:r>
            <a:r>
              <a:rPr lang="en-US" sz="1400" dirty="0">
                <a:solidFill>
                  <a:srgbClr val="000000"/>
                </a:solidFill>
                <a:latin typeface="Calibri" panose="020F0502020204030204" pitchFamily="34" charset="0"/>
              </a:rPr>
              <a:t> </a:t>
            </a:r>
            <a:r>
              <a:rPr lang="en-US" sz="1400" dirty="0">
                <a:solidFill>
                  <a:srgbClr val="000000"/>
                </a:solidFill>
                <a:effectLst/>
                <a:latin typeface="Calibri" panose="020F0502020204030204" pitchFamily="34" charset="0"/>
              </a:rPr>
              <a:t>Workup. BRAIN COMMUNICATIONS 2023:</a:t>
            </a:r>
          </a:p>
          <a:p>
            <a:pPr marL="0" marR="0" indent="0">
              <a:spcBef>
                <a:spcPts val="0"/>
              </a:spcBef>
              <a:spcAft>
                <a:spcPts val="0"/>
              </a:spcAft>
              <a:buNone/>
            </a:pPr>
            <a:r>
              <a:rPr lang="en-US" sz="1400" dirty="0">
                <a:solidFill>
                  <a:srgbClr val="000000"/>
                </a:solidFill>
                <a:effectLst/>
                <a:latin typeface="Calibri" panose="020F0502020204030204" pitchFamily="34" charset="0"/>
              </a:rPr>
              <a:t>.  </a:t>
            </a:r>
            <a:r>
              <a:rPr lang="en-US" sz="1400" dirty="0" err="1">
                <a:solidFill>
                  <a:srgbClr val="000000"/>
                </a:solidFill>
                <a:effectLst/>
                <a:latin typeface="Calibri" panose="020F0502020204030204" pitchFamily="34" charset="0"/>
              </a:rPr>
              <a:t>Rayann</a:t>
            </a:r>
            <a:r>
              <a:rPr lang="en-US" sz="1400" dirty="0">
                <a:solidFill>
                  <a:srgbClr val="000000"/>
                </a:solidFill>
                <a:effectLst/>
                <a:latin typeface="Calibri" panose="020F0502020204030204" pitchFamily="34" charset="0"/>
              </a:rPr>
              <a:t> </a:t>
            </a:r>
            <a:r>
              <a:rPr lang="en-US" sz="1400" dirty="0" err="1">
                <a:solidFill>
                  <a:srgbClr val="000000"/>
                </a:solidFill>
                <a:effectLst/>
                <a:latin typeface="Calibri" panose="020F0502020204030204" pitchFamily="34" charset="0"/>
              </a:rPr>
              <a:t>Checri</a:t>
            </a:r>
            <a:r>
              <a:rPr lang="en-US" sz="1400" dirty="0">
                <a:solidFill>
                  <a:srgbClr val="000000"/>
                </a:solidFill>
                <a:latin typeface="Calibri" panose="020F0502020204030204" pitchFamily="34" charset="0"/>
              </a:rPr>
              <a:t>. </a:t>
            </a:r>
            <a:r>
              <a:rPr lang="en-US" sz="1400" dirty="0">
                <a:solidFill>
                  <a:srgbClr val="000000"/>
                </a:solidFill>
                <a:effectLst/>
                <a:latin typeface="Calibri" panose="020F0502020204030204" pitchFamily="34" charset="0"/>
              </a:rPr>
              <a:t>https://doi.org/10.1093/braincomms/fcad174 </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50</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
        <p:nvSpPr>
          <p:cNvPr id="7" name="Rectangle 2">
            <a:extLst>
              <a:ext uri="{FF2B5EF4-FFF2-40B4-BE49-F238E27FC236}">
                <a16:creationId xmlns:a16="http://schemas.microsoft.com/office/drawing/2014/main" id="{51D27AE1-ADDC-75E1-1713-2334AFC13BE2}"/>
              </a:ext>
            </a:extLst>
          </p:cNvPr>
          <p:cNvSpPr txBox="1">
            <a:spLocks noChangeArrowheads="1"/>
          </p:cNvSpPr>
          <p:nvPr/>
        </p:nvSpPr>
        <p:spPr>
          <a:xfrm>
            <a:off x="1650441" y="65117"/>
            <a:ext cx="817593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70C0"/>
                </a:solidFill>
                <a:latin typeface="+mn-lt"/>
              </a:rPr>
              <a:t>Somatic/Brain Mosaicism</a:t>
            </a:r>
          </a:p>
        </p:txBody>
      </p:sp>
      <p:pic>
        <p:nvPicPr>
          <p:cNvPr id="2" name="Picture 1">
            <a:extLst>
              <a:ext uri="{FF2B5EF4-FFF2-40B4-BE49-F238E27FC236}">
                <a16:creationId xmlns:a16="http://schemas.microsoft.com/office/drawing/2014/main" id="{1EB8328E-B517-9E44-2C92-0571EC1A6FC3}"/>
              </a:ext>
            </a:extLst>
          </p:cNvPr>
          <p:cNvPicPr>
            <a:picLocks noChangeAspect="1"/>
          </p:cNvPicPr>
          <p:nvPr/>
        </p:nvPicPr>
        <p:blipFill>
          <a:blip r:embed="rId3"/>
          <a:stretch>
            <a:fillRect/>
          </a:stretch>
        </p:blipFill>
        <p:spPr>
          <a:xfrm>
            <a:off x="1863437" y="762000"/>
            <a:ext cx="7201524" cy="4705758"/>
          </a:xfrm>
          <a:prstGeom prst="rect">
            <a:avLst/>
          </a:prstGeom>
        </p:spPr>
      </p:pic>
    </p:spTree>
    <p:extLst>
      <p:ext uri="{BB962C8B-B14F-4D97-AF65-F5344CB8AC3E}">
        <p14:creationId xmlns:p14="http://schemas.microsoft.com/office/powerpoint/2010/main" val="3835588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51</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pic>
        <p:nvPicPr>
          <p:cNvPr id="4" name="Picture 3" descr="A table of medical information&#10;&#10;Description automatically generated">
            <a:extLst>
              <a:ext uri="{FF2B5EF4-FFF2-40B4-BE49-F238E27FC236}">
                <a16:creationId xmlns:a16="http://schemas.microsoft.com/office/drawing/2014/main" id="{1A315FD5-570D-A774-936D-CAFC68CF8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0816" y="1476752"/>
            <a:ext cx="4078224" cy="5114544"/>
          </a:xfrm>
          <a:prstGeom prst="rect">
            <a:avLst/>
          </a:prstGeom>
        </p:spPr>
      </p:pic>
      <p:sp>
        <p:nvSpPr>
          <p:cNvPr id="9" name="Title 1">
            <a:extLst>
              <a:ext uri="{FF2B5EF4-FFF2-40B4-BE49-F238E27FC236}">
                <a16:creationId xmlns:a16="http://schemas.microsoft.com/office/drawing/2014/main" id="{DD25B17F-6E94-C56D-B5E2-16E0088EE2BF}"/>
              </a:ext>
            </a:extLst>
          </p:cNvPr>
          <p:cNvSpPr txBox="1">
            <a:spLocks/>
          </p:cNvSpPr>
          <p:nvPr/>
        </p:nvSpPr>
        <p:spPr>
          <a:xfrm>
            <a:off x="1944710" y="456692"/>
            <a:ext cx="8990437" cy="11887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 Epilepsy &amp; Genetic Testing Yields </a:t>
            </a:r>
          </a:p>
        </p:txBody>
      </p:sp>
    </p:spTree>
    <p:extLst>
      <p:ext uri="{BB962C8B-B14F-4D97-AF65-F5344CB8AC3E}">
        <p14:creationId xmlns:p14="http://schemas.microsoft.com/office/powerpoint/2010/main" val="3443780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6E414-6A06-4831-9777-76060A191C08}"/>
              </a:ext>
            </a:extLst>
          </p:cNvPr>
          <p:cNvPicPr>
            <a:picLocks noChangeAspect="1"/>
          </p:cNvPicPr>
          <p:nvPr/>
        </p:nvPicPr>
        <p:blipFill>
          <a:blip r:embed="rId2"/>
          <a:stretch>
            <a:fillRect/>
          </a:stretch>
        </p:blipFill>
        <p:spPr>
          <a:xfrm>
            <a:off x="513571" y="1584891"/>
            <a:ext cx="5582429" cy="1238423"/>
          </a:xfrm>
          <a:prstGeom prst="rect">
            <a:avLst/>
          </a:prstGeom>
        </p:spPr>
      </p:pic>
      <p:pic>
        <p:nvPicPr>
          <p:cNvPr id="5" name="Picture 4">
            <a:extLst>
              <a:ext uri="{FF2B5EF4-FFF2-40B4-BE49-F238E27FC236}">
                <a16:creationId xmlns:a16="http://schemas.microsoft.com/office/drawing/2014/main" id="{77762E04-AFCA-41ED-BF13-3D070269DAE0}"/>
              </a:ext>
            </a:extLst>
          </p:cNvPr>
          <p:cNvPicPr>
            <a:picLocks noChangeAspect="1"/>
          </p:cNvPicPr>
          <p:nvPr/>
        </p:nvPicPr>
        <p:blipFill>
          <a:blip r:embed="rId3"/>
          <a:stretch>
            <a:fillRect/>
          </a:stretch>
        </p:blipFill>
        <p:spPr>
          <a:xfrm>
            <a:off x="7828941" y="344186"/>
            <a:ext cx="4363059" cy="1086002"/>
          </a:xfrm>
          <a:prstGeom prst="rect">
            <a:avLst/>
          </a:prstGeom>
        </p:spPr>
      </p:pic>
      <p:pic>
        <p:nvPicPr>
          <p:cNvPr id="6" name="Picture 5">
            <a:extLst>
              <a:ext uri="{FF2B5EF4-FFF2-40B4-BE49-F238E27FC236}">
                <a16:creationId xmlns:a16="http://schemas.microsoft.com/office/drawing/2014/main" id="{0680C186-0671-43F4-8AD8-B135909B6296}"/>
              </a:ext>
            </a:extLst>
          </p:cNvPr>
          <p:cNvPicPr>
            <a:picLocks noChangeAspect="1"/>
          </p:cNvPicPr>
          <p:nvPr/>
        </p:nvPicPr>
        <p:blipFill rotWithShape="1">
          <a:blip r:embed="rId4">
            <a:extLst>
              <a:ext uri="{28A0092B-C50C-407E-A947-70E740481C1C}">
                <a14:useLocalDpi xmlns:a14="http://schemas.microsoft.com/office/drawing/2010/main" val="0"/>
              </a:ext>
            </a:extLst>
          </a:blip>
          <a:srcRect l="7963" t="25287" r="48257" b="58142"/>
          <a:stretch/>
        </p:blipFill>
        <p:spPr>
          <a:xfrm>
            <a:off x="2899359" y="430797"/>
            <a:ext cx="4734578" cy="1136435"/>
          </a:xfrm>
          <a:prstGeom prst="rect">
            <a:avLst/>
          </a:prstGeom>
        </p:spPr>
      </p:pic>
      <p:pic>
        <p:nvPicPr>
          <p:cNvPr id="2" name="Picture 1">
            <a:extLst>
              <a:ext uri="{FF2B5EF4-FFF2-40B4-BE49-F238E27FC236}">
                <a16:creationId xmlns:a16="http://schemas.microsoft.com/office/drawing/2014/main" id="{772348A9-5D21-4858-B2BE-11BA41F56DE1}"/>
              </a:ext>
            </a:extLst>
          </p:cNvPr>
          <p:cNvPicPr>
            <a:picLocks noChangeAspect="1"/>
          </p:cNvPicPr>
          <p:nvPr/>
        </p:nvPicPr>
        <p:blipFill>
          <a:blip r:embed="rId5"/>
          <a:stretch>
            <a:fillRect/>
          </a:stretch>
        </p:blipFill>
        <p:spPr>
          <a:xfrm>
            <a:off x="408878" y="3162237"/>
            <a:ext cx="6106377" cy="1333686"/>
          </a:xfrm>
          <a:prstGeom prst="rect">
            <a:avLst/>
          </a:prstGeom>
        </p:spPr>
      </p:pic>
      <p:pic>
        <p:nvPicPr>
          <p:cNvPr id="7" name="Picture 6">
            <a:extLst>
              <a:ext uri="{FF2B5EF4-FFF2-40B4-BE49-F238E27FC236}">
                <a16:creationId xmlns:a16="http://schemas.microsoft.com/office/drawing/2014/main" id="{0D337CA6-C576-4C19-9337-D8EB84C80FA5}"/>
              </a:ext>
            </a:extLst>
          </p:cNvPr>
          <p:cNvPicPr>
            <a:picLocks noChangeAspect="1"/>
          </p:cNvPicPr>
          <p:nvPr/>
        </p:nvPicPr>
        <p:blipFill>
          <a:blip r:embed="rId6"/>
          <a:stretch>
            <a:fillRect/>
          </a:stretch>
        </p:blipFill>
        <p:spPr>
          <a:xfrm>
            <a:off x="7139993" y="3365980"/>
            <a:ext cx="3486637" cy="885949"/>
          </a:xfrm>
          <a:prstGeom prst="rect">
            <a:avLst/>
          </a:prstGeom>
        </p:spPr>
      </p:pic>
      <p:pic>
        <p:nvPicPr>
          <p:cNvPr id="8" name="Picture 7">
            <a:extLst>
              <a:ext uri="{FF2B5EF4-FFF2-40B4-BE49-F238E27FC236}">
                <a16:creationId xmlns:a16="http://schemas.microsoft.com/office/drawing/2014/main" id="{28457402-832E-467F-9A16-12469D37A453}"/>
              </a:ext>
            </a:extLst>
          </p:cNvPr>
          <p:cNvPicPr>
            <a:picLocks noChangeAspect="1"/>
          </p:cNvPicPr>
          <p:nvPr/>
        </p:nvPicPr>
        <p:blipFill>
          <a:blip r:embed="rId7"/>
          <a:stretch>
            <a:fillRect/>
          </a:stretch>
        </p:blipFill>
        <p:spPr>
          <a:xfrm>
            <a:off x="2443512" y="5040481"/>
            <a:ext cx="6439799" cy="1105054"/>
          </a:xfrm>
          <a:prstGeom prst="rect">
            <a:avLst/>
          </a:prstGeom>
        </p:spPr>
      </p:pic>
      <p:pic>
        <p:nvPicPr>
          <p:cNvPr id="9" name="Picture 8">
            <a:extLst>
              <a:ext uri="{FF2B5EF4-FFF2-40B4-BE49-F238E27FC236}">
                <a16:creationId xmlns:a16="http://schemas.microsoft.com/office/drawing/2014/main" id="{865F9C20-DD25-4666-83D2-5BE3267767B5}"/>
              </a:ext>
            </a:extLst>
          </p:cNvPr>
          <p:cNvPicPr>
            <a:picLocks noChangeAspect="1"/>
          </p:cNvPicPr>
          <p:nvPr/>
        </p:nvPicPr>
        <p:blipFill>
          <a:blip r:embed="rId8"/>
          <a:stretch>
            <a:fillRect/>
          </a:stretch>
        </p:blipFill>
        <p:spPr>
          <a:xfrm>
            <a:off x="6180886" y="1430188"/>
            <a:ext cx="6011114" cy="1571844"/>
          </a:xfrm>
          <a:prstGeom prst="rect">
            <a:avLst/>
          </a:prstGeom>
        </p:spPr>
      </p:pic>
    </p:spTree>
    <p:extLst>
      <p:ext uri="{BB962C8B-B14F-4D97-AF65-F5344CB8AC3E}">
        <p14:creationId xmlns:p14="http://schemas.microsoft.com/office/powerpoint/2010/main" val="2058824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3" name="Content Placeholder 2">
            <a:extLst>
              <a:ext uri="{FF2B5EF4-FFF2-40B4-BE49-F238E27FC236}">
                <a16:creationId xmlns:a16="http://schemas.microsoft.com/office/drawing/2014/main" id="{88B97B23-9C49-0E2A-ACBC-D9991EC27679}"/>
              </a:ext>
            </a:extLst>
          </p:cNvPr>
          <p:cNvSpPr>
            <a:spLocks noGrp="1"/>
          </p:cNvSpPr>
          <p:nvPr>
            <p:ph idx="1"/>
          </p:nvPr>
        </p:nvSpPr>
        <p:spPr/>
        <p:txBody>
          <a:bodyPr/>
          <a:lstStyle/>
          <a:p>
            <a:endParaRPr lang="en-US"/>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53</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spTree>
    <p:extLst>
      <p:ext uri="{BB962C8B-B14F-4D97-AF65-F5344CB8AC3E}">
        <p14:creationId xmlns:p14="http://schemas.microsoft.com/office/powerpoint/2010/main" val="1160221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54</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2" name="Picture 1">
            <a:extLst>
              <a:ext uri="{FF2B5EF4-FFF2-40B4-BE49-F238E27FC236}">
                <a16:creationId xmlns:a16="http://schemas.microsoft.com/office/drawing/2014/main" id="{25E7AC3A-EF8F-CB34-93D4-384B1B1F1778}"/>
              </a:ext>
            </a:extLst>
          </p:cNvPr>
          <p:cNvPicPr>
            <a:picLocks noChangeAspect="1"/>
          </p:cNvPicPr>
          <p:nvPr/>
        </p:nvPicPr>
        <p:blipFill>
          <a:blip r:embed="rId3"/>
          <a:stretch>
            <a:fillRect/>
          </a:stretch>
        </p:blipFill>
        <p:spPr>
          <a:xfrm>
            <a:off x="2176315" y="209617"/>
            <a:ext cx="7398932" cy="5717357"/>
          </a:xfrm>
          <a:prstGeom prst="rect">
            <a:avLst/>
          </a:prstGeom>
        </p:spPr>
      </p:pic>
    </p:spTree>
    <p:extLst>
      <p:ext uri="{BB962C8B-B14F-4D97-AF65-F5344CB8AC3E}">
        <p14:creationId xmlns:p14="http://schemas.microsoft.com/office/powerpoint/2010/main" val="4020710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6</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20498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Focal/Generalized Seizures  </a:t>
            </a:r>
          </a:p>
          <a:p>
            <a:pPr algn="ctr"/>
            <a:endParaRPr lang="en-US" dirty="0">
              <a:solidFill>
                <a:schemeClr val="accent1"/>
              </a:solidFill>
            </a:endParaRPr>
          </a:p>
          <a:p>
            <a:pPr algn="ctr"/>
            <a:endParaRPr lang="en-US" dirty="0">
              <a:solidFill>
                <a:schemeClr val="accent1"/>
              </a:solidFill>
            </a:endParaRPr>
          </a:p>
          <a:p>
            <a:pPr algn="ctr"/>
            <a:r>
              <a:rPr lang="en-US" dirty="0">
                <a:solidFill>
                  <a:schemeClr val="accent1"/>
                </a:solidFill>
              </a:rPr>
              <a:t>Focal/Generalized Epilepsy </a:t>
            </a:r>
          </a:p>
        </p:txBody>
      </p:sp>
      <p:sp>
        <p:nvSpPr>
          <p:cNvPr id="2" name="Not Equal 1">
            <a:extLst>
              <a:ext uri="{FF2B5EF4-FFF2-40B4-BE49-F238E27FC236}">
                <a16:creationId xmlns:a16="http://schemas.microsoft.com/office/drawing/2014/main" id="{17B31E18-A844-F8C7-A91D-C5154A3962DA}"/>
              </a:ext>
            </a:extLst>
          </p:cNvPr>
          <p:cNvSpPr/>
          <p:nvPr/>
        </p:nvSpPr>
        <p:spPr>
          <a:xfrm>
            <a:off x="5665631" y="967547"/>
            <a:ext cx="914400" cy="9144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8171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2318273"/>
            <a:ext cx="10515600" cy="4539726"/>
          </a:xfrm>
        </p:spPr>
        <p:txBody>
          <a:bodyPr>
            <a:normAutofit/>
          </a:bodyPr>
          <a:lstStyle/>
          <a:p>
            <a:pPr marL="0" indent="0">
              <a:spcBef>
                <a:spcPts val="0"/>
              </a:spcBef>
              <a:buNone/>
            </a:pPr>
            <a:endParaRPr lang="en-US" sz="2400" dirty="0">
              <a:solidFill>
                <a:srgbClr val="000000"/>
              </a:solidFill>
              <a:effectLst/>
              <a:latin typeface="Calibri" panose="020F0502020204030204" pitchFamily="34" charset="0"/>
            </a:endParaRPr>
          </a:p>
          <a:p>
            <a:pPr marL="114300" indent="-342900">
              <a:spcBef>
                <a:spcPts val="0"/>
              </a:spcBef>
            </a:pPr>
            <a:r>
              <a:rPr lang="en-US" sz="2400" dirty="0">
                <a:solidFill>
                  <a:srgbClr val="000000"/>
                </a:solidFill>
                <a:effectLst/>
                <a:latin typeface="Calibri" panose="020F0502020204030204" pitchFamily="34" charset="0"/>
              </a:rPr>
              <a:t>What proportion patients with focal epilepsy have ‘generalized’ seizures?</a:t>
            </a:r>
          </a:p>
          <a:p>
            <a:pPr marL="114300" indent="-342900">
              <a:spcBef>
                <a:spcPts val="0"/>
              </a:spcBef>
            </a:pPr>
            <a:endParaRPr lang="en-US" sz="2400" dirty="0">
              <a:solidFill>
                <a:srgbClr val="000000"/>
              </a:solidFill>
              <a:effectLst/>
              <a:latin typeface="Calibri" panose="020F0502020204030204" pitchFamily="34" charset="0"/>
            </a:endParaRPr>
          </a:p>
          <a:p>
            <a:pPr>
              <a:spcBef>
                <a:spcPts val="0"/>
              </a:spcBef>
            </a:pPr>
            <a:endParaRPr lang="en-US" sz="2400" dirty="0">
              <a:solidFill>
                <a:srgbClr val="000000"/>
              </a:solidFill>
              <a:effectLst/>
              <a:latin typeface="Calibri" panose="020F0502020204030204" pitchFamily="34" charset="0"/>
            </a:endParaRPr>
          </a:p>
          <a:p>
            <a:pPr marL="114300" indent="-342900">
              <a:spcBef>
                <a:spcPts val="0"/>
              </a:spcBef>
            </a:pPr>
            <a:r>
              <a:rPr lang="en-US" sz="2400" dirty="0">
                <a:solidFill>
                  <a:srgbClr val="000000"/>
                </a:solidFill>
                <a:latin typeface="Calibri" panose="020F0502020204030204" pitchFamily="34" charset="0"/>
              </a:rPr>
              <a:t> What proportion of patients with ‘genetic generalized epilepsy’ also have occasional focal seizures?</a:t>
            </a:r>
          </a:p>
          <a:p>
            <a:pPr marL="114300" indent="-342900">
              <a:spcBef>
                <a:spcPts val="0"/>
              </a:spcBef>
            </a:pPr>
            <a:endParaRPr lang="en-US" sz="2400" dirty="0">
              <a:solidFill>
                <a:srgbClr val="000000"/>
              </a:solidFill>
              <a:latin typeface="Calibri" panose="020F0502020204030204" pitchFamily="34" charset="0"/>
            </a:endParaRPr>
          </a:p>
          <a:p>
            <a:pPr marL="114300" indent="-342900">
              <a:spcBef>
                <a:spcPts val="0"/>
              </a:spcBef>
            </a:pPr>
            <a:endParaRPr lang="en-US" sz="2400" dirty="0">
              <a:solidFill>
                <a:srgbClr val="000000"/>
              </a:solidFill>
              <a:latin typeface="Calibri" panose="020F0502020204030204" pitchFamily="34" charset="0"/>
            </a:endParaRPr>
          </a:p>
          <a:p>
            <a:pPr marL="114300" indent="-342900">
              <a:spcBef>
                <a:spcPts val="0"/>
              </a:spcBef>
            </a:pPr>
            <a:r>
              <a:rPr lang="en-US" sz="2400" dirty="0">
                <a:solidFill>
                  <a:srgbClr val="000000"/>
                </a:solidFill>
                <a:effectLst/>
                <a:latin typeface="Calibri" panose="020F0502020204030204" pitchFamily="34" charset="0"/>
              </a:rPr>
              <a:t> What is this epilepsy with ‘combined’ seizures category?</a:t>
            </a:r>
          </a:p>
          <a:p>
            <a:pPr marL="0" marR="0" indent="0">
              <a:spcBef>
                <a:spcPts val="0"/>
              </a:spcBef>
              <a:spcAft>
                <a:spcPts val="0"/>
              </a:spcAft>
              <a:buNone/>
            </a:pPr>
            <a:endParaRPr lang="en-US" sz="1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7</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20498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Focal/Generalized Seizures  </a:t>
            </a:r>
          </a:p>
          <a:p>
            <a:pPr algn="ctr"/>
            <a:endParaRPr lang="en-US" dirty="0">
              <a:solidFill>
                <a:schemeClr val="accent1"/>
              </a:solidFill>
            </a:endParaRPr>
          </a:p>
          <a:p>
            <a:pPr algn="ctr"/>
            <a:endParaRPr lang="en-US" dirty="0">
              <a:solidFill>
                <a:schemeClr val="accent1"/>
              </a:solidFill>
            </a:endParaRPr>
          </a:p>
          <a:p>
            <a:pPr algn="ctr"/>
            <a:r>
              <a:rPr lang="en-US" dirty="0">
                <a:solidFill>
                  <a:schemeClr val="accent1"/>
                </a:solidFill>
              </a:rPr>
              <a:t>Focal/Generalized Epilepsy </a:t>
            </a:r>
          </a:p>
        </p:txBody>
      </p:sp>
      <p:sp>
        <p:nvSpPr>
          <p:cNvPr id="2" name="Not Equal 1">
            <a:extLst>
              <a:ext uri="{FF2B5EF4-FFF2-40B4-BE49-F238E27FC236}">
                <a16:creationId xmlns:a16="http://schemas.microsoft.com/office/drawing/2014/main" id="{17B31E18-A844-F8C7-A91D-C5154A3962DA}"/>
              </a:ext>
            </a:extLst>
          </p:cNvPr>
          <p:cNvSpPr/>
          <p:nvPr/>
        </p:nvSpPr>
        <p:spPr>
          <a:xfrm>
            <a:off x="5665631" y="967547"/>
            <a:ext cx="914400" cy="9144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35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2318273"/>
            <a:ext cx="10515600" cy="4539726"/>
          </a:xfrm>
        </p:spPr>
        <p:txBody>
          <a:bodyPr>
            <a:normAutofit/>
          </a:bodyPr>
          <a:lstStyle/>
          <a:p>
            <a:pPr marL="0" indent="0">
              <a:spcBef>
                <a:spcPts val="0"/>
              </a:spcBef>
              <a:buNone/>
            </a:pPr>
            <a:endParaRPr lang="en-US" sz="2400" dirty="0">
              <a:solidFill>
                <a:srgbClr val="000000"/>
              </a:solidFill>
              <a:effectLst/>
              <a:latin typeface="Calibri" panose="020F0502020204030204" pitchFamily="34" charset="0"/>
            </a:endParaRPr>
          </a:p>
          <a:p>
            <a:pPr marL="114300" indent="-342900">
              <a:spcBef>
                <a:spcPts val="0"/>
              </a:spcBef>
            </a:pPr>
            <a:r>
              <a:rPr lang="en-US" sz="2400" dirty="0">
                <a:solidFill>
                  <a:srgbClr val="000000"/>
                </a:solidFill>
                <a:effectLst/>
                <a:latin typeface="Calibri" panose="020F0502020204030204" pitchFamily="34" charset="0"/>
              </a:rPr>
              <a:t>What proportion patients with focal epilepsy have ‘generalized’ seizures?</a:t>
            </a:r>
          </a:p>
          <a:p>
            <a:pPr marL="0" indent="0" algn="ctr">
              <a:spcBef>
                <a:spcPts val="0"/>
              </a:spcBef>
              <a:buNone/>
            </a:pPr>
            <a:r>
              <a:rPr lang="en-US" sz="2400" dirty="0">
                <a:solidFill>
                  <a:schemeClr val="accent1"/>
                </a:solidFill>
                <a:latin typeface="Calibri" panose="020F0502020204030204" pitchFamily="34" charset="0"/>
              </a:rPr>
              <a:t>~ 30%?</a:t>
            </a:r>
            <a:endParaRPr lang="en-US" sz="2400" dirty="0">
              <a:solidFill>
                <a:srgbClr val="000000"/>
              </a:solidFill>
              <a:effectLst/>
              <a:latin typeface="Calibri" panose="020F0502020204030204" pitchFamily="34" charset="0"/>
            </a:endParaRPr>
          </a:p>
          <a:p>
            <a:pPr>
              <a:spcBef>
                <a:spcPts val="0"/>
              </a:spcBef>
            </a:pPr>
            <a:endParaRPr lang="en-US" sz="2400" dirty="0">
              <a:solidFill>
                <a:srgbClr val="000000"/>
              </a:solidFill>
              <a:effectLst/>
              <a:latin typeface="Calibri" panose="020F0502020204030204" pitchFamily="34" charset="0"/>
            </a:endParaRPr>
          </a:p>
          <a:p>
            <a:pPr marL="114300" indent="-342900">
              <a:spcBef>
                <a:spcPts val="0"/>
              </a:spcBef>
            </a:pPr>
            <a:r>
              <a:rPr lang="en-US" sz="2400" dirty="0">
                <a:solidFill>
                  <a:srgbClr val="000000"/>
                </a:solidFill>
                <a:latin typeface="Calibri" panose="020F0502020204030204" pitchFamily="34" charset="0"/>
              </a:rPr>
              <a:t> What proportion of patients with ‘genetic generalized epilepsy’ also have occasional focal seizures?</a:t>
            </a:r>
          </a:p>
          <a:p>
            <a:pPr marL="0" indent="0" algn="ctr">
              <a:spcBef>
                <a:spcPts val="0"/>
              </a:spcBef>
              <a:buNone/>
            </a:pPr>
            <a:r>
              <a:rPr lang="en-US" sz="2400" dirty="0">
                <a:solidFill>
                  <a:schemeClr val="accent1"/>
                </a:solidFill>
                <a:latin typeface="Calibri" panose="020F0502020204030204" pitchFamily="34" charset="0"/>
              </a:rPr>
              <a:t>~ 20-40%?</a:t>
            </a:r>
            <a:endParaRPr lang="en-US" sz="2400" dirty="0">
              <a:solidFill>
                <a:srgbClr val="000000"/>
              </a:solidFill>
              <a:latin typeface="Calibri" panose="020F0502020204030204" pitchFamily="34" charset="0"/>
            </a:endParaRPr>
          </a:p>
          <a:p>
            <a:pPr marL="114300" indent="-342900">
              <a:spcBef>
                <a:spcPts val="0"/>
              </a:spcBef>
            </a:pPr>
            <a:endParaRPr lang="en-US" sz="2400" dirty="0">
              <a:solidFill>
                <a:srgbClr val="000000"/>
              </a:solidFill>
              <a:latin typeface="Calibri" panose="020F0502020204030204" pitchFamily="34" charset="0"/>
            </a:endParaRPr>
          </a:p>
          <a:p>
            <a:pPr marL="114300" indent="-342900">
              <a:spcBef>
                <a:spcPts val="0"/>
              </a:spcBef>
            </a:pPr>
            <a:r>
              <a:rPr lang="en-US" sz="2400" dirty="0">
                <a:solidFill>
                  <a:srgbClr val="000000"/>
                </a:solidFill>
                <a:effectLst/>
                <a:latin typeface="Calibri" panose="020F0502020204030204" pitchFamily="34" charset="0"/>
              </a:rPr>
              <a:t> What is this epilepsy with ‘combined’ seizures category?</a:t>
            </a:r>
          </a:p>
          <a:p>
            <a:pPr marL="0" marR="0" indent="0">
              <a:spcBef>
                <a:spcPts val="0"/>
              </a:spcBef>
              <a:spcAft>
                <a:spcPts val="0"/>
              </a:spcAft>
              <a:buNone/>
            </a:pPr>
            <a:endParaRPr lang="en-US" sz="1800" dirty="0">
              <a:solidFill>
                <a:srgbClr val="000000"/>
              </a:solidFill>
              <a:effectLst/>
              <a:latin typeface="Calibri" panose="020F0502020204030204" pitchFamily="34" charset="0"/>
            </a:endParaRPr>
          </a:p>
          <a:p>
            <a:pPr marL="0" marR="0" indent="0" algn="ctr">
              <a:spcBef>
                <a:spcPts val="0"/>
              </a:spcBef>
              <a:spcAft>
                <a:spcPts val="0"/>
              </a:spcAft>
              <a:buNone/>
            </a:pPr>
            <a:r>
              <a:rPr lang="en-US" sz="2400" dirty="0">
                <a:solidFill>
                  <a:srgbClr val="00B050"/>
                </a:solidFill>
                <a:latin typeface="Calibri" panose="020F0502020204030204" pitchFamily="34" charset="0"/>
              </a:rPr>
              <a:t>Exactly!</a:t>
            </a:r>
            <a:endParaRPr lang="en-US" sz="24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8</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20498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Focal/Generalized Seizures  </a:t>
            </a:r>
          </a:p>
          <a:p>
            <a:pPr algn="ctr"/>
            <a:endParaRPr lang="en-US" dirty="0">
              <a:solidFill>
                <a:schemeClr val="accent1"/>
              </a:solidFill>
            </a:endParaRPr>
          </a:p>
          <a:p>
            <a:pPr algn="ctr"/>
            <a:endParaRPr lang="en-US" dirty="0">
              <a:solidFill>
                <a:schemeClr val="accent1"/>
              </a:solidFill>
            </a:endParaRPr>
          </a:p>
          <a:p>
            <a:pPr algn="ctr"/>
            <a:r>
              <a:rPr lang="en-US" dirty="0">
                <a:solidFill>
                  <a:schemeClr val="accent1"/>
                </a:solidFill>
              </a:rPr>
              <a:t>Focal/Generalized Epilepsy </a:t>
            </a:r>
          </a:p>
        </p:txBody>
      </p:sp>
      <p:sp>
        <p:nvSpPr>
          <p:cNvPr id="2" name="Not Equal 1">
            <a:extLst>
              <a:ext uri="{FF2B5EF4-FFF2-40B4-BE49-F238E27FC236}">
                <a16:creationId xmlns:a16="http://schemas.microsoft.com/office/drawing/2014/main" id="{17B31E18-A844-F8C7-A91D-C5154A3962DA}"/>
              </a:ext>
            </a:extLst>
          </p:cNvPr>
          <p:cNvSpPr/>
          <p:nvPr/>
        </p:nvSpPr>
        <p:spPr>
          <a:xfrm>
            <a:off x="5665631" y="967547"/>
            <a:ext cx="914400" cy="9144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3720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CDED1DBC-0842-8942-B619-858FEC2EE6F1}"/>
              </a:ext>
            </a:extLst>
          </p:cNvPr>
          <p:cNvSpPr>
            <a:spLocks noGrp="1" noChangeArrowheads="1"/>
          </p:cNvSpPr>
          <p:nvPr>
            <p:ph type="title"/>
          </p:nvPr>
        </p:nvSpPr>
        <p:spPr>
          <a:xfrm>
            <a:off x="2034862" y="0"/>
            <a:ext cx="8175938" cy="1524000"/>
          </a:xfrm>
        </p:spPr>
        <p:txBody>
          <a:bodyPr>
            <a:normAutofit/>
          </a:bodyPr>
          <a:lstStyle/>
          <a:p>
            <a:pPr algn="ctr"/>
            <a:r>
              <a:rPr lang="en-US" sz="4800" dirty="0">
                <a:solidFill>
                  <a:schemeClr val="bg1"/>
                </a:solidFill>
                <a:latin typeface="+mn-lt"/>
              </a:rPr>
              <a:t>Header</a:t>
            </a:r>
          </a:p>
        </p:txBody>
      </p:sp>
      <p:sp>
        <p:nvSpPr>
          <p:cNvPr id="5" name="Content Placeholder 4">
            <a:extLst>
              <a:ext uri="{FF2B5EF4-FFF2-40B4-BE49-F238E27FC236}">
                <a16:creationId xmlns:a16="http://schemas.microsoft.com/office/drawing/2014/main" id="{4E73F4A6-E638-634B-A016-75421CF69CF1}"/>
              </a:ext>
            </a:extLst>
          </p:cNvPr>
          <p:cNvSpPr>
            <a:spLocks noGrp="1"/>
          </p:cNvSpPr>
          <p:nvPr>
            <p:ph idx="1"/>
          </p:nvPr>
        </p:nvSpPr>
        <p:spPr>
          <a:xfrm>
            <a:off x="838200" y="1924335"/>
            <a:ext cx="10515600" cy="4252628"/>
          </a:xfrm>
        </p:spPr>
        <p:txBody>
          <a:bodyPr>
            <a:normAutofit/>
          </a:bodyPr>
          <a:lstStyle/>
          <a:p>
            <a:pPr>
              <a:lnSpc>
                <a:spcPct val="105000"/>
              </a:lnSpc>
              <a:spcBef>
                <a:spcPts val="0"/>
              </a:spcBef>
              <a:spcAft>
                <a:spcPts val="800"/>
              </a:spcAft>
            </a:pPr>
            <a:endParaRPr lang="en-US" sz="2800" dirty="0">
              <a:solidFill>
                <a:srgbClr val="000000"/>
              </a:solidFill>
              <a:effectLst/>
              <a:latin typeface="Calibri" panose="020F0502020204030204" pitchFamily="34" charset="0"/>
            </a:endParaRPr>
          </a:p>
          <a:p>
            <a:pPr marL="0" marR="0">
              <a:spcBef>
                <a:spcPts val="0"/>
              </a:spcBef>
              <a:spcAft>
                <a:spcPts val="0"/>
              </a:spcAft>
              <a:buFont typeface="+mj-lt"/>
              <a:buAutoNum type="arabicPeriod"/>
            </a:pPr>
            <a:endParaRPr lang="en-US" sz="1800" dirty="0">
              <a:solidFill>
                <a:srgbClr val="000000"/>
              </a:solidFill>
              <a:effectLst/>
              <a:latin typeface="Calibri" panose="020F0502020204030204" pitchFamily="34" charset="0"/>
            </a:endParaRPr>
          </a:p>
        </p:txBody>
      </p:sp>
      <p:sp>
        <p:nvSpPr>
          <p:cNvPr id="9218" name="Slide Number Placeholder 3">
            <a:extLst>
              <a:ext uri="{FF2B5EF4-FFF2-40B4-BE49-F238E27FC236}">
                <a16:creationId xmlns:a16="http://schemas.microsoft.com/office/drawing/2014/main" id="{DF44FD1D-9D3A-644D-B809-F6B61D1F3D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120000"/>
              <a:buChar char="•"/>
              <a:defRPr sz="3000">
                <a:solidFill>
                  <a:schemeClr val="tx1"/>
                </a:solidFill>
                <a:latin typeface="Arial" panose="020B0604020202020204" pitchFamily="34" charset="0"/>
                <a:ea typeface="Geneva" panose="020B0503030404040204" pitchFamily="34" charset="0"/>
              </a:defRPr>
            </a:lvl1pPr>
            <a:lvl2pPr marL="742950" indent="-285750">
              <a:spcBef>
                <a:spcPct val="20000"/>
              </a:spcBef>
              <a:buClr>
                <a:schemeClr val="accent2"/>
              </a:buClr>
              <a:buFont typeface="Wingdings" pitchFamily="2" charset="2"/>
              <a:buChar char="§"/>
              <a:defRPr sz="2800">
                <a:solidFill>
                  <a:schemeClr val="tx1"/>
                </a:solidFill>
                <a:latin typeface="Arial" panose="020B0604020202020204" pitchFamily="34" charset="0"/>
                <a:ea typeface="Geneva" panose="020B0503030404040204" pitchFamily="34" charset="0"/>
              </a:defRPr>
            </a:lvl2pPr>
            <a:lvl3pPr marL="1143000" indent="-228600">
              <a:spcBef>
                <a:spcPct val="20000"/>
              </a:spcBef>
              <a:buClr>
                <a:schemeClr val="accent1"/>
              </a:buClr>
              <a:buSzPct val="120000"/>
              <a:buChar char="•"/>
              <a:defRPr sz="2400">
                <a:solidFill>
                  <a:schemeClr val="tx1"/>
                </a:solidFill>
                <a:latin typeface="Arial" panose="020B0604020202020204" pitchFamily="34" charset="0"/>
                <a:ea typeface="Geneva" panose="020B0503030404040204" pitchFamily="34" charset="0"/>
              </a:defRPr>
            </a:lvl3pPr>
            <a:lvl4pPr marL="1600200" indent="-228600">
              <a:spcBef>
                <a:spcPct val="20000"/>
              </a:spcBef>
              <a:buClr>
                <a:schemeClr val="folHlink"/>
              </a:buClr>
              <a:buSzPct val="105000"/>
              <a:buFont typeface="Wingdings" pitchFamily="2" charset="2"/>
              <a:buChar char="§"/>
              <a:defRPr sz="2000">
                <a:solidFill>
                  <a:schemeClr val="tx1"/>
                </a:solidFill>
                <a:latin typeface="Arial" panose="020B0604020202020204" pitchFamily="34" charset="0"/>
                <a:ea typeface="Geneva" panose="020B0503030404040204" pitchFamily="34" charset="0"/>
              </a:defRPr>
            </a:lvl4pPr>
            <a:lvl5pPr marL="2057400" indent="-228600">
              <a:spcBef>
                <a:spcPct val="20000"/>
              </a:spcBef>
              <a:buClr>
                <a:srgbClr val="33CC33"/>
              </a:buClr>
              <a:buSzPct val="120000"/>
              <a:buChar char="•"/>
              <a:defRPr>
                <a:solidFill>
                  <a:schemeClr val="tx1"/>
                </a:solidFill>
                <a:latin typeface="Arial" panose="020B0604020202020204" pitchFamily="34" charset="0"/>
                <a:ea typeface="Geneva" panose="020B0503030404040204" pitchFamily="34" charset="0"/>
              </a:defRPr>
            </a:lvl5pPr>
            <a:lvl6pPr marL="25146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6pPr>
            <a:lvl7pPr marL="29718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7pPr>
            <a:lvl8pPr marL="34290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8pPr>
            <a:lvl9pPr marL="3886200" indent="-228600" eaLnBrk="0" fontAlgn="base" hangingPunct="0">
              <a:spcBef>
                <a:spcPct val="20000"/>
              </a:spcBef>
              <a:spcAft>
                <a:spcPct val="0"/>
              </a:spcAft>
              <a:buClr>
                <a:srgbClr val="33CC33"/>
              </a:buClr>
              <a:buSzPct val="120000"/>
              <a:buChar char="•"/>
              <a:defRPr>
                <a:solidFill>
                  <a:schemeClr val="tx1"/>
                </a:solidFill>
                <a:latin typeface="Arial" panose="020B0604020202020204" pitchFamily="34" charset="0"/>
                <a:ea typeface="Geneva" panose="020B050303040404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0A5386BF-E162-364E-95F1-B4C8E8920287}" type="slidenum">
              <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rPr>
              <a:pPr marL="0" marR="0" lvl="0" indent="0" algn="r" defTabSz="914400" rtl="0" eaLnBrk="1" fontAlgn="auto" latinLnBrk="0" hangingPunct="1">
                <a:lnSpc>
                  <a:spcPct val="100000"/>
                </a:lnSpc>
                <a:spcBef>
                  <a:spcPct val="0"/>
                </a:spcBef>
                <a:spcAft>
                  <a:spcPts val="0"/>
                </a:spcAft>
                <a:buClrTx/>
                <a:buSzTx/>
                <a:buFontTx/>
                <a:buNone/>
                <a:tabLst/>
                <a:defRPr/>
              </a:pPr>
              <a:t>9</a:t>
            </a:fld>
            <a:endParaRPr kumimoji="0" lang="en-US" altLang="en-US" sz="800" b="0" i="0" u="none" strike="noStrike" kern="1200" cap="none" spc="0" normalizeH="0" baseline="0" noProof="0">
              <a:ln>
                <a:noFill/>
              </a:ln>
              <a:solidFill>
                <a:prstClr val="black"/>
              </a:solidFill>
              <a:effectLst/>
              <a:uLnTx/>
              <a:uFillTx/>
              <a:latin typeface="Arial" panose="020B0604020202020204" pitchFamily="34" charset="0"/>
              <a:cs typeface="+mn-cs"/>
            </a:endParaRPr>
          </a:p>
        </p:txBody>
      </p:sp>
      <p:pic>
        <p:nvPicPr>
          <p:cNvPr id="8" name="Picture 7">
            <a:extLst>
              <a:ext uri="{FF2B5EF4-FFF2-40B4-BE49-F238E27FC236}">
                <a16:creationId xmlns:a16="http://schemas.microsoft.com/office/drawing/2014/main" id="{471A1473-6289-7602-4F5B-CA17716A188C}"/>
              </a:ext>
            </a:extLst>
          </p:cNvPr>
          <p:cNvPicPr>
            <a:picLocks noChangeAspect="1"/>
          </p:cNvPicPr>
          <p:nvPr/>
        </p:nvPicPr>
        <p:blipFill rotWithShape="1">
          <a:blip r:embed="rId3"/>
          <a:srcRect r="5329" b="5329"/>
          <a:stretch/>
        </p:blipFill>
        <p:spPr>
          <a:xfrm>
            <a:off x="1" y="0"/>
            <a:ext cx="2258570" cy="1188721"/>
          </a:xfrm>
          <a:prstGeom prst="rect">
            <a:avLst/>
          </a:prstGeom>
        </p:spPr>
      </p:pic>
      <p:sp>
        <p:nvSpPr>
          <p:cNvPr id="9" name="Title 1">
            <a:extLst>
              <a:ext uri="{FF2B5EF4-FFF2-40B4-BE49-F238E27FC236}">
                <a16:creationId xmlns:a16="http://schemas.microsoft.com/office/drawing/2014/main" id="{8E7924D0-49DE-E34C-0561-CBB798C2E581}"/>
              </a:ext>
            </a:extLst>
          </p:cNvPr>
          <p:cNvSpPr txBox="1">
            <a:spLocks/>
          </p:cNvSpPr>
          <p:nvPr/>
        </p:nvSpPr>
        <p:spPr>
          <a:xfrm>
            <a:off x="1944711" y="456692"/>
            <a:ext cx="8371384" cy="11887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solidFill>
              </a:rPr>
              <a:t>Focal vs Genetic</a:t>
            </a:r>
          </a:p>
        </p:txBody>
      </p:sp>
      <p:sp>
        <p:nvSpPr>
          <p:cNvPr id="4" name="Content Placeholder 4">
            <a:extLst>
              <a:ext uri="{FF2B5EF4-FFF2-40B4-BE49-F238E27FC236}">
                <a16:creationId xmlns:a16="http://schemas.microsoft.com/office/drawing/2014/main" id="{494AB48A-73DD-AA6B-BA7B-2D4CBFC4EDCB}"/>
              </a:ext>
            </a:extLst>
          </p:cNvPr>
          <p:cNvSpPr txBox="1">
            <a:spLocks/>
          </p:cNvSpPr>
          <p:nvPr/>
        </p:nvSpPr>
        <p:spPr>
          <a:xfrm>
            <a:off x="838200" y="2318273"/>
            <a:ext cx="10515600" cy="4539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endParaRPr lang="en-US" sz="2400" dirty="0">
              <a:solidFill>
                <a:srgbClr val="000000"/>
              </a:solidFill>
              <a:latin typeface="Calibri" panose="020F0502020204030204" pitchFamily="34" charset="0"/>
            </a:endParaRPr>
          </a:p>
          <a:p>
            <a:pPr marL="0" indent="0">
              <a:spcBef>
                <a:spcPts val="0"/>
              </a:spcBef>
              <a:buFont typeface="Arial" panose="020B0604020202020204" pitchFamily="34" charset="0"/>
              <a:buNone/>
            </a:pPr>
            <a:r>
              <a:rPr lang="en-US" sz="2400" dirty="0">
                <a:solidFill>
                  <a:srgbClr val="000000"/>
                </a:solidFill>
                <a:latin typeface="Calibri" panose="020F0502020204030204" pitchFamily="34" charset="0"/>
              </a:rPr>
              <a:t>Focal epilepsy is NOT synonymous with structural/</a:t>
            </a:r>
            <a:r>
              <a:rPr lang="en-US" sz="2400" dirty="0" err="1">
                <a:solidFill>
                  <a:srgbClr val="000000"/>
                </a:solidFill>
                <a:latin typeface="Calibri" panose="020F0502020204030204" pitchFamily="34" charset="0"/>
              </a:rPr>
              <a:t>lesional</a:t>
            </a:r>
            <a:r>
              <a:rPr lang="en-US" sz="2400" dirty="0">
                <a:solidFill>
                  <a:srgbClr val="000000"/>
                </a:solidFill>
                <a:latin typeface="Calibri" panose="020F0502020204030204" pitchFamily="34" charset="0"/>
              </a:rPr>
              <a:t> epilepsy</a:t>
            </a:r>
          </a:p>
          <a:p>
            <a:pPr marL="0" indent="0">
              <a:spcBef>
                <a:spcPts val="0"/>
              </a:spcBef>
              <a:buFont typeface="Arial" panose="020B0604020202020204" pitchFamily="34" charset="0"/>
              <a:buNone/>
            </a:pPr>
            <a:endParaRPr lang="en-US" sz="2400" dirty="0">
              <a:solidFill>
                <a:srgbClr val="000000"/>
              </a:solidFill>
              <a:latin typeface="Calibri" panose="020F0502020204030204" pitchFamily="34" charset="0"/>
            </a:endParaRPr>
          </a:p>
          <a:p>
            <a:pPr marL="0" indent="0">
              <a:spcBef>
                <a:spcPts val="0"/>
              </a:spcBef>
              <a:buFont typeface="Arial" panose="020B0604020202020204" pitchFamily="34" charset="0"/>
              <a:buNone/>
            </a:pPr>
            <a:r>
              <a:rPr lang="en-US" sz="2400" dirty="0">
                <a:solidFill>
                  <a:srgbClr val="000000"/>
                </a:solidFill>
                <a:latin typeface="Calibri" panose="020F0502020204030204" pitchFamily="34" charset="0"/>
              </a:rPr>
              <a:t>Genetic epilepsy may ALSO be structural/</a:t>
            </a:r>
            <a:r>
              <a:rPr lang="en-US" sz="2400" dirty="0" err="1">
                <a:solidFill>
                  <a:srgbClr val="000000"/>
                </a:solidFill>
                <a:latin typeface="Calibri" panose="020F0502020204030204" pitchFamily="34" charset="0"/>
              </a:rPr>
              <a:t>lesional</a:t>
            </a:r>
            <a:r>
              <a:rPr lang="en-US" sz="2400" dirty="0">
                <a:solidFill>
                  <a:srgbClr val="000000"/>
                </a:solidFill>
                <a:latin typeface="Calibri" panose="020F0502020204030204" pitchFamily="34" charset="0"/>
              </a:rPr>
              <a:t> epilepsy</a:t>
            </a: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indent="0">
              <a:spcBef>
                <a:spcPts val="0"/>
              </a:spcBef>
              <a:buFont typeface="Arial" panose="020B0604020202020204" pitchFamily="34" charset="0"/>
              <a:buNone/>
            </a:pPr>
            <a:endParaRPr lang="en-US" sz="1800" dirty="0">
              <a:solidFill>
                <a:srgbClr val="000000"/>
              </a:solidFill>
              <a:latin typeface="Calibri" panose="020F0502020204030204" pitchFamily="34" charset="0"/>
            </a:endParaRPr>
          </a:p>
          <a:p>
            <a:pPr marL="0">
              <a:spcBef>
                <a:spcPts val="0"/>
              </a:spcBef>
              <a:buFont typeface="+mj-lt"/>
              <a:buAutoNum type="arabicPeriod"/>
            </a:pPr>
            <a:endParaRPr lang="en-US" sz="18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903061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5747</TotalTime>
  <Words>3821</Words>
  <Application>Microsoft Office PowerPoint</Application>
  <PresentationFormat>Widescreen</PresentationFormat>
  <Paragraphs>505</Paragraphs>
  <Slides>54</Slides>
  <Notes>53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Calibri Light</vt:lpstr>
      <vt:lpstr>Georgia</vt:lpstr>
      <vt:lpstr>Palatino</vt:lpstr>
      <vt:lpstr>Times New Roman</vt:lpstr>
      <vt:lpstr>Trebuchet MS</vt:lpstr>
      <vt:lpstr>Wingdings</vt:lpstr>
      <vt:lpstr>Office Theme</vt:lpstr>
      <vt:lpstr>Genetic Focal Epilepsies</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Lab diagnostics versus epilepsy diagnostics </vt:lpstr>
      <vt:lpstr>Header</vt:lpstr>
      <vt:lpstr>Header</vt:lpstr>
      <vt:lpstr>Header</vt:lpstr>
      <vt:lpstr>Header</vt:lpstr>
      <vt:lpstr>Header</vt:lpstr>
      <vt:lpstr>Header</vt:lpstr>
      <vt:lpstr>Header</vt:lpstr>
      <vt:lpstr>Header</vt:lpstr>
      <vt:lpstr>Neuronal Channelopathies</vt:lpstr>
      <vt:lpstr>Header</vt:lpstr>
      <vt:lpstr>Channelopathies: Ligand gated &amp; Voltage-gated channels</vt:lpstr>
      <vt:lpstr>Channelopathies: Ligand gated &amp; Voltage-gated channels</vt:lpstr>
      <vt:lpstr>Focal Epilepsy as Channelopathy</vt:lpstr>
      <vt:lpstr>Epilepsy as Channelopathy</vt:lpstr>
      <vt:lpstr>KCNQ2-related Epilepsies</vt:lpstr>
      <vt:lpstr>KCNT1-related Epilepsies</vt:lpstr>
      <vt:lpstr>KCNT1 as SLACK</vt:lpstr>
      <vt:lpstr>KCNT1-related Epilepsies</vt:lpstr>
      <vt:lpstr>LGI1-related LTLE</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Header</vt:lpstr>
      <vt:lpstr>PowerPoint Presentation</vt:lpstr>
      <vt:lpstr>Header</vt:lpstr>
      <vt:lpstr>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Brock,Dylan Caperton</dc:creator>
  <cp:lastModifiedBy>Dylan Brock</cp:lastModifiedBy>
  <cp:revision>10</cp:revision>
  <cp:lastPrinted>2023-08-02T11:40:55Z</cp:lastPrinted>
  <dcterms:created xsi:type="dcterms:W3CDTF">2021-10-18T10:42:21Z</dcterms:created>
  <dcterms:modified xsi:type="dcterms:W3CDTF">2025-11-14T12:42:27Z</dcterms:modified>
</cp:coreProperties>
</file>